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01" r:id="rId3"/>
    <p:sldId id="296" r:id="rId4"/>
    <p:sldId id="258" r:id="rId5"/>
    <p:sldId id="289" r:id="rId6"/>
    <p:sldId id="259" r:id="rId7"/>
    <p:sldId id="274" r:id="rId8"/>
    <p:sldId id="277" r:id="rId9"/>
    <p:sldId id="261" r:id="rId10"/>
    <p:sldId id="294" r:id="rId11"/>
    <p:sldId id="298" r:id="rId12"/>
    <p:sldId id="264" r:id="rId13"/>
    <p:sldId id="265" r:id="rId14"/>
    <p:sldId id="262" r:id="rId15"/>
    <p:sldId id="263" r:id="rId16"/>
    <p:sldId id="266" r:id="rId17"/>
    <p:sldId id="275" r:id="rId18"/>
    <p:sldId id="276" r:id="rId19"/>
    <p:sldId id="278" r:id="rId20"/>
    <p:sldId id="279" r:id="rId21"/>
    <p:sldId id="282" r:id="rId22"/>
    <p:sldId id="281" r:id="rId23"/>
    <p:sldId id="300" r:id="rId24"/>
    <p:sldId id="285" r:id="rId25"/>
    <p:sldId id="284" r:id="rId26"/>
    <p:sldId id="299" r:id="rId27"/>
    <p:sldId id="29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07E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D6B194-B6B8-4023-825A-D3CAFCA27041}" type="doc">
      <dgm:prSet loTypeId="urn:microsoft.com/office/officeart/2005/8/layout/cycle5" loCatId="cycle" qsTypeId="urn:microsoft.com/office/officeart/2005/8/quickstyle/simple2" qsCatId="simple" csTypeId="urn:microsoft.com/office/officeart/2005/8/colors/accent1_2" csCatId="accent1" phldr="1"/>
      <dgm:spPr/>
      <dgm:t>
        <a:bodyPr/>
        <a:lstStyle/>
        <a:p>
          <a:endParaRPr lang="en-US"/>
        </a:p>
      </dgm:t>
    </dgm:pt>
    <dgm:pt modelId="{1B605BCE-58DB-4120-8D3E-1E7964E1595C}">
      <dgm:prSet phldrT="[Text]"/>
      <dgm:spPr/>
      <dgm:t>
        <a:bodyPr/>
        <a:lstStyle/>
        <a:p>
          <a:r>
            <a:rPr lang="en-IN" dirty="0"/>
            <a:t>Selecting Business Scale</a:t>
          </a:r>
          <a:endParaRPr lang="en-US" dirty="0"/>
        </a:p>
      </dgm:t>
    </dgm:pt>
    <dgm:pt modelId="{230D1FEC-C281-4EF2-ADF7-874F477F305A}" type="parTrans" cxnId="{A87FBF84-1602-4921-A6DF-55597488024A}">
      <dgm:prSet/>
      <dgm:spPr/>
      <dgm:t>
        <a:bodyPr/>
        <a:lstStyle/>
        <a:p>
          <a:endParaRPr lang="en-US"/>
        </a:p>
      </dgm:t>
    </dgm:pt>
    <dgm:pt modelId="{D3C56251-EAA4-4DCF-87CA-8603612C63D2}" type="sibTrans" cxnId="{A87FBF84-1602-4921-A6DF-55597488024A}">
      <dgm:prSet/>
      <dgm:spPr/>
      <dgm:t>
        <a:bodyPr/>
        <a:lstStyle/>
        <a:p>
          <a:endParaRPr lang="en-US"/>
        </a:p>
      </dgm:t>
    </dgm:pt>
    <dgm:pt modelId="{92BDEF33-5A4E-4A75-B7D2-5A364882C5EE}">
      <dgm:prSet phldrT="[Text]"/>
      <dgm:spPr/>
      <dgm:t>
        <a:bodyPr/>
        <a:lstStyle/>
        <a:p>
          <a:r>
            <a:rPr lang="en-IN" dirty="0"/>
            <a:t>Relationship Marketing </a:t>
          </a:r>
          <a:endParaRPr lang="en-US" dirty="0"/>
        </a:p>
      </dgm:t>
    </dgm:pt>
    <dgm:pt modelId="{7216C1DA-E42D-49FC-BC8B-FF42AB3E0379}" type="parTrans" cxnId="{B44459E1-C221-4CF8-B6AB-7720C75FCDA8}">
      <dgm:prSet/>
      <dgm:spPr/>
      <dgm:t>
        <a:bodyPr/>
        <a:lstStyle/>
        <a:p>
          <a:endParaRPr lang="en-US"/>
        </a:p>
      </dgm:t>
    </dgm:pt>
    <dgm:pt modelId="{5F234EC2-C5A1-4BB0-885E-0AE229FD858E}" type="sibTrans" cxnId="{B44459E1-C221-4CF8-B6AB-7720C75FCDA8}">
      <dgm:prSet/>
      <dgm:spPr/>
      <dgm:t>
        <a:bodyPr/>
        <a:lstStyle/>
        <a:p>
          <a:endParaRPr lang="en-US"/>
        </a:p>
      </dgm:t>
    </dgm:pt>
    <dgm:pt modelId="{4F436350-397E-40A4-A286-94239DB9BA2F}">
      <dgm:prSet phldrT="[Text]"/>
      <dgm:spPr/>
      <dgm:t>
        <a:bodyPr/>
        <a:lstStyle/>
        <a:p>
          <a:r>
            <a:rPr lang="en-IN" dirty="0"/>
            <a:t>Direct Marketing</a:t>
          </a:r>
          <a:endParaRPr lang="en-US" dirty="0"/>
        </a:p>
      </dgm:t>
    </dgm:pt>
    <dgm:pt modelId="{D2AEF3AD-1884-4419-A979-6E8916212E4A}" type="parTrans" cxnId="{48316184-8907-4637-B8C8-8FCB16978372}">
      <dgm:prSet/>
      <dgm:spPr/>
      <dgm:t>
        <a:bodyPr/>
        <a:lstStyle/>
        <a:p>
          <a:endParaRPr lang="en-US"/>
        </a:p>
      </dgm:t>
    </dgm:pt>
    <dgm:pt modelId="{E6041D90-E9FF-4CFB-A0B5-8BE8DB0BEAEA}" type="sibTrans" cxnId="{48316184-8907-4637-B8C8-8FCB16978372}">
      <dgm:prSet/>
      <dgm:spPr/>
      <dgm:t>
        <a:bodyPr/>
        <a:lstStyle/>
        <a:p>
          <a:endParaRPr lang="en-US"/>
        </a:p>
      </dgm:t>
    </dgm:pt>
    <dgm:pt modelId="{364E523F-0C70-4FB8-8251-60CDA9A5914C}">
      <dgm:prSet phldrT="[Text]"/>
      <dgm:spPr/>
      <dgm:t>
        <a:bodyPr/>
        <a:lstStyle/>
        <a:p>
          <a:r>
            <a:rPr lang="en-IN" dirty="0"/>
            <a:t>Getting feedback</a:t>
          </a:r>
          <a:endParaRPr lang="en-US" dirty="0"/>
        </a:p>
      </dgm:t>
    </dgm:pt>
    <dgm:pt modelId="{85766DD3-ECE9-46FA-85A8-071CAD0D3E30}" type="parTrans" cxnId="{FE7A501A-FB4C-4C1A-923F-36C75AC4E808}">
      <dgm:prSet/>
      <dgm:spPr/>
      <dgm:t>
        <a:bodyPr/>
        <a:lstStyle/>
        <a:p>
          <a:endParaRPr lang="en-US"/>
        </a:p>
      </dgm:t>
    </dgm:pt>
    <dgm:pt modelId="{CECDD488-080F-4F17-9571-4B604BCA9CAE}" type="sibTrans" cxnId="{FE7A501A-FB4C-4C1A-923F-36C75AC4E808}">
      <dgm:prSet/>
      <dgm:spPr/>
      <dgm:t>
        <a:bodyPr/>
        <a:lstStyle/>
        <a:p>
          <a:endParaRPr lang="en-US"/>
        </a:p>
      </dgm:t>
    </dgm:pt>
    <dgm:pt modelId="{336D1E3D-7DD7-4A3F-AC05-17448FFCBD64}">
      <dgm:prSet/>
      <dgm:spPr/>
      <dgm:t>
        <a:bodyPr/>
        <a:lstStyle/>
        <a:p>
          <a:r>
            <a:rPr lang="en-IN" dirty="0"/>
            <a:t>Cause Strategy</a:t>
          </a:r>
          <a:endParaRPr lang="en-US" dirty="0"/>
        </a:p>
      </dgm:t>
    </dgm:pt>
    <dgm:pt modelId="{D874F2BB-7BD5-43CF-97B4-4B1E8BB0C5E4}" type="parTrans" cxnId="{E6ACC949-FDFB-423A-8491-B47C9BAED7BB}">
      <dgm:prSet/>
      <dgm:spPr/>
      <dgm:t>
        <a:bodyPr/>
        <a:lstStyle/>
        <a:p>
          <a:endParaRPr lang="en-US"/>
        </a:p>
      </dgm:t>
    </dgm:pt>
    <dgm:pt modelId="{3D361B0F-F95A-4962-9FB0-7716CAFA8596}" type="sibTrans" cxnId="{E6ACC949-FDFB-423A-8491-B47C9BAED7BB}">
      <dgm:prSet/>
      <dgm:spPr/>
      <dgm:t>
        <a:bodyPr/>
        <a:lstStyle/>
        <a:p>
          <a:endParaRPr lang="en-US"/>
        </a:p>
      </dgm:t>
    </dgm:pt>
    <dgm:pt modelId="{EC5DBC70-7EFA-4EC7-99FA-A6005883C10D}">
      <dgm:prSet/>
      <dgm:spPr/>
      <dgm:t>
        <a:bodyPr/>
        <a:lstStyle/>
        <a:p>
          <a:r>
            <a:rPr lang="en-IN"/>
            <a:t>Market Expansion Strategy</a:t>
          </a:r>
          <a:endParaRPr lang="en-IN" dirty="0"/>
        </a:p>
      </dgm:t>
    </dgm:pt>
    <dgm:pt modelId="{33B8E86B-7BE5-49F2-BADA-4F15A2F20E64}" type="parTrans" cxnId="{7BC1EB56-5657-4AA5-8592-C8BB309BA5FC}">
      <dgm:prSet/>
      <dgm:spPr/>
      <dgm:t>
        <a:bodyPr/>
        <a:lstStyle/>
        <a:p>
          <a:endParaRPr lang="en-US"/>
        </a:p>
      </dgm:t>
    </dgm:pt>
    <dgm:pt modelId="{F5529B80-5D1D-4F01-98F7-36649F140F5E}" type="sibTrans" cxnId="{7BC1EB56-5657-4AA5-8592-C8BB309BA5FC}">
      <dgm:prSet/>
      <dgm:spPr/>
      <dgm:t>
        <a:bodyPr/>
        <a:lstStyle/>
        <a:p>
          <a:endParaRPr lang="en-US"/>
        </a:p>
      </dgm:t>
    </dgm:pt>
    <dgm:pt modelId="{77C9BAA7-8D1F-418E-86E9-A09F2ADAE52C}" type="pres">
      <dgm:prSet presAssocID="{3BD6B194-B6B8-4023-825A-D3CAFCA27041}" presName="cycle" presStyleCnt="0">
        <dgm:presLayoutVars>
          <dgm:dir/>
          <dgm:resizeHandles val="exact"/>
        </dgm:presLayoutVars>
      </dgm:prSet>
      <dgm:spPr/>
    </dgm:pt>
    <dgm:pt modelId="{D7A7D97C-3B05-4CD5-B78E-29108ECBB0EC}" type="pres">
      <dgm:prSet presAssocID="{1B605BCE-58DB-4120-8D3E-1E7964E1595C}" presName="node" presStyleLbl="node1" presStyleIdx="0" presStyleCnt="6">
        <dgm:presLayoutVars>
          <dgm:bulletEnabled val="1"/>
        </dgm:presLayoutVars>
      </dgm:prSet>
      <dgm:spPr/>
    </dgm:pt>
    <dgm:pt modelId="{794D1533-54FA-4716-95F0-5C56890AF5F7}" type="pres">
      <dgm:prSet presAssocID="{1B605BCE-58DB-4120-8D3E-1E7964E1595C}" presName="spNode" presStyleCnt="0"/>
      <dgm:spPr/>
    </dgm:pt>
    <dgm:pt modelId="{77077FB9-EDD6-4B50-BA88-C24CABF52794}" type="pres">
      <dgm:prSet presAssocID="{D3C56251-EAA4-4DCF-87CA-8603612C63D2}" presName="sibTrans" presStyleLbl="sibTrans1D1" presStyleIdx="0" presStyleCnt="6"/>
      <dgm:spPr/>
    </dgm:pt>
    <dgm:pt modelId="{9300EEE0-4B46-41F4-9FAF-B39E2BF41EFC}" type="pres">
      <dgm:prSet presAssocID="{92BDEF33-5A4E-4A75-B7D2-5A364882C5EE}" presName="node" presStyleLbl="node1" presStyleIdx="1" presStyleCnt="6">
        <dgm:presLayoutVars>
          <dgm:bulletEnabled val="1"/>
        </dgm:presLayoutVars>
      </dgm:prSet>
      <dgm:spPr/>
    </dgm:pt>
    <dgm:pt modelId="{C0F10E89-76C3-485A-8C9C-01F3FBCF410F}" type="pres">
      <dgm:prSet presAssocID="{92BDEF33-5A4E-4A75-B7D2-5A364882C5EE}" presName="spNode" presStyleCnt="0"/>
      <dgm:spPr/>
    </dgm:pt>
    <dgm:pt modelId="{C78640DA-D210-4586-B38A-3955F7D78F52}" type="pres">
      <dgm:prSet presAssocID="{5F234EC2-C5A1-4BB0-885E-0AE229FD858E}" presName="sibTrans" presStyleLbl="sibTrans1D1" presStyleIdx="1" presStyleCnt="6"/>
      <dgm:spPr/>
    </dgm:pt>
    <dgm:pt modelId="{76716DB2-1C01-40D5-BCCD-988DD883D051}" type="pres">
      <dgm:prSet presAssocID="{4F436350-397E-40A4-A286-94239DB9BA2F}" presName="node" presStyleLbl="node1" presStyleIdx="2" presStyleCnt="6">
        <dgm:presLayoutVars>
          <dgm:bulletEnabled val="1"/>
        </dgm:presLayoutVars>
      </dgm:prSet>
      <dgm:spPr/>
    </dgm:pt>
    <dgm:pt modelId="{D3CCD1E8-8652-4D7E-8FB1-3B36AE70F32E}" type="pres">
      <dgm:prSet presAssocID="{4F436350-397E-40A4-A286-94239DB9BA2F}" presName="spNode" presStyleCnt="0"/>
      <dgm:spPr/>
    </dgm:pt>
    <dgm:pt modelId="{D29C40F6-077C-4356-9612-C2ADE32A1B9F}" type="pres">
      <dgm:prSet presAssocID="{E6041D90-E9FF-4CFB-A0B5-8BE8DB0BEAEA}" presName="sibTrans" presStyleLbl="sibTrans1D1" presStyleIdx="2" presStyleCnt="6"/>
      <dgm:spPr/>
    </dgm:pt>
    <dgm:pt modelId="{FCD4B3EB-8AB7-43A2-A9B0-792AC07E2FE0}" type="pres">
      <dgm:prSet presAssocID="{336D1E3D-7DD7-4A3F-AC05-17448FFCBD64}" presName="node" presStyleLbl="node1" presStyleIdx="3" presStyleCnt="6">
        <dgm:presLayoutVars>
          <dgm:bulletEnabled val="1"/>
        </dgm:presLayoutVars>
      </dgm:prSet>
      <dgm:spPr/>
    </dgm:pt>
    <dgm:pt modelId="{D74643B5-A642-4ABC-927C-8244604555F2}" type="pres">
      <dgm:prSet presAssocID="{336D1E3D-7DD7-4A3F-AC05-17448FFCBD64}" presName="spNode" presStyleCnt="0"/>
      <dgm:spPr/>
    </dgm:pt>
    <dgm:pt modelId="{B4E6EF7B-A6A6-465E-87BE-B1DCC734494C}" type="pres">
      <dgm:prSet presAssocID="{3D361B0F-F95A-4962-9FB0-7716CAFA8596}" presName="sibTrans" presStyleLbl="sibTrans1D1" presStyleIdx="3" presStyleCnt="6"/>
      <dgm:spPr/>
    </dgm:pt>
    <dgm:pt modelId="{90532CB4-3D3E-4044-8A04-F4D3D44C7F6D}" type="pres">
      <dgm:prSet presAssocID="{EC5DBC70-7EFA-4EC7-99FA-A6005883C10D}" presName="node" presStyleLbl="node1" presStyleIdx="4" presStyleCnt="6">
        <dgm:presLayoutVars>
          <dgm:bulletEnabled val="1"/>
        </dgm:presLayoutVars>
      </dgm:prSet>
      <dgm:spPr/>
    </dgm:pt>
    <dgm:pt modelId="{27C450A0-C813-4722-8658-C6E72F8BBD5A}" type="pres">
      <dgm:prSet presAssocID="{EC5DBC70-7EFA-4EC7-99FA-A6005883C10D}" presName="spNode" presStyleCnt="0"/>
      <dgm:spPr/>
    </dgm:pt>
    <dgm:pt modelId="{CD9209D3-5802-4872-92E7-86E1F83DB65D}" type="pres">
      <dgm:prSet presAssocID="{F5529B80-5D1D-4F01-98F7-36649F140F5E}" presName="sibTrans" presStyleLbl="sibTrans1D1" presStyleIdx="4" presStyleCnt="6"/>
      <dgm:spPr/>
    </dgm:pt>
    <dgm:pt modelId="{740E09FA-AB7E-4DEA-B6D3-BD7C082D6957}" type="pres">
      <dgm:prSet presAssocID="{364E523F-0C70-4FB8-8251-60CDA9A5914C}" presName="node" presStyleLbl="node1" presStyleIdx="5" presStyleCnt="6">
        <dgm:presLayoutVars>
          <dgm:bulletEnabled val="1"/>
        </dgm:presLayoutVars>
      </dgm:prSet>
      <dgm:spPr/>
    </dgm:pt>
    <dgm:pt modelId="{28933214-BA25-44E6-BB0F-47D83D1B7913}" type="pres">
      <dgm:prSet presAssocID="{364E523F-0C70-4FB8-8251-60CDA9A5914C}" presName="spNode" presStyleCnt="0"/>
      <dgm:spPr/>
    </dgm:pt>
    <dgm:pt modelId="{2A6BBA97-4EEE-49B3-84E9-B0A69CA39510}" type="pres">
      <dgm:prSet presAssocID="{CECDD488-080F-4F17-9571-4B604BCA9CAE}" presName="sibTrans" presStyleLbl="sibTrans1D1" presStyleIdx="5" presStyleCnt="6"/>
      <dgm:spPr/>
    </dgm:pt>
  </dgm:ptLst>
  <dgm:cxnLst>
    <dgm:cxn modelId="{3C74D712-C90B-4E0D-8BD8-C3F3E7FCCD83}" type="presOf" srcId="{EC5DBC70-7EFA-4EC7-99FA-A6005883C10D}" destId="{90532CB4-3D3E-4044-8A04-F4D3D44C7F6D}" srcOrd="0" destOrd="0" presId="urn:microsoft.com/office/officeart/2005/8/layout/cycle5"/>
    <dgm:cxn modelId="{EEC3A713-B4A1-446D-898B-7B0C3EDD4C89}" type="presOf" srcId="{CECDD488-080F-4F17-9571-4B604BCA9CAE}" destId="{2A6BBA97-4EEE-49B3-84E9-B0A69CA39510}" srcOrd="0" destOrd="0" presId="urn:microsoft.com/office/officeart/2005/8/layout/cycle5"/>
    <dgm:cxn modelId="{FE7A501A-FB4C-4C1A-923F-36C75AC4E808}" srcId="{3BD6B194-B6B8-4023-825A-D3CAFCA27041}" destId="{364E523F-0C70-4FB8-8251-60CDA9A5914C}" srcOrd="5" destOrd="0" parTransId="{85766DD3-ECE9-46FA-85A8-071CAD0D3E30}" sibTransId="{CECDD488-080F-4F17-9571-4B604BCA9CAE}"/>
    <dgm:cxn modelId="{36FE532C-3C1F-4AFA-B80F-C168B38561CB}" type="presOf" srcId="{F5529B80-5D1D-4F01-98F7-36649F140F5E}" destId="{CD9209D3-5802-4872-92E7-86E1F83DB65D}" srcOrd="0" destOrd="0" presId="urn:microsoft.com/office/officeart/2005/8/layout/cycle5"/>
    <dgm:cxn modelId="{1E3CD85E-706C-4F05-99C4-A1078AB31C35}" type="presOf" srcId="{92BDEF33-5A4E-4A75-B7D2-5A364882C5EE}" destId="{9300EEE0-4B46-41F4-9FAF-B39E2BF41EFC}" srcOrd="0" destOrd="0" presId="urn:microsoft.com/office/officeart/2005/8/layout/cycle5"/>
    <dgm:cxn modelId="{86B44742-0866-430E-8718-9CFD23A5E011}" type="presOf" srcId="{364E523F-0C70-4FB8-8251-60CDA9A5914C}" destId="{740E09FA-AB7E-4DEA-B6D3-BD7C082D6957}" srcOrd="0" destOrd="0" presId="urn:microsoft.com/office/officeart/2005/8/layout/cycle5"/>
    <dgm:cxn modelId="{DBFF3D43-06C6-4B75-91A6-AD5782E1D23F}" type="presOf" srcId="{D3C56251-EAA4-4DCF-87CA-8603612C63D2}" destId="{77077FB9-EDD6-4B50-BA88-C24CABF52794}" srcOrd="0" destOrd="0" presId="urn:microsoft.com/office/officeart/2005/8/layout/cycle5"/>
    <dgm:cxn modelId="{E6ACC949-FDFB-423A-8491-B47C9BAED7BB}" srcId="{3BD6B194-B6B8-4023-825A-D3CAFCA27041}" destId="{336D1E3D-7DD7-4A3F-AC05-17448FFCBD64}" srcOrd="3" destOrd="0" parTransId="{D874F2BB-7BD5-43CF-97B4-4B1E8BB0C5E4}" sibTransId="{3D361B0F-F95A-4962-9FB0-7716CAFA8596}"/>
    <dgm:cxn modelId="{7BC1EB56-5657-4AA5-8592-C8BB309BA5FC}" srcId="{3BD6B194-B6B8-4023-825A-D3CAFCA27041}" destId="{EC5DBC70-7EFA-4EC7-99FA-A6005883C10D}" srcOrd="4" destOrd="0" parTransId="{33B8E86B-7BE5-49F2-BADA-4F15A2F20E64}" sibTransId="{F5529B80-5D1D-4F01-98F7-36649F140F5E}"/>
    <dgm:cxn modelId="{48316184-8907-4637-B8C8-8FCB16978372}" srcId="{3BD6B194-B6B8-4023-825A-D3CAFCA27041}" destId="{4F436350-397E-40A4-A286-94239DB9BA2F}" srcOrd="2" destOrd="0" parTransId="{D2AEF3AD-1884-4419-A979-6E8916212E4A}" sibTransId="{E6041D90-E9FF-4CFB-A0B5-8BE8DB0BEAEA}"/>
    <dgm:cxn modelId="{A87FBF84-1602-4921-A6DF-55597488024A}" srcId="{3BD6B194-B6B8-4023-825A-D3CAFCA27041}" destId="{1B605BCE-58DB-4120-8D3E-1E7964E1595C}" srcOrd="0" destOrd="0" parTransId="{230D1FEC-C281-4EF2-ADF7-874F477F305A}" sibTransId="{D3C56251-EAA4-4DCF-87CA-8603612C63D2}"/>
    <dgm:cxn modelId="{C55BD6A5-F88E-435D-BD40-DD1A3AF371B1}" type="presOf" srcId="{3D361B0F-F95A-4962-9FB0-7716CAFA8596}" destId="{B4E6EF7B-A6A6-465E-87BE-B1DCC734494C}" srcOrd="0" destOrd="0" presId="urn:microsoft.com/office/officeart/2005/8/layout/cycle5"/>
    <dgm:cxn modelId="{019F2BAA-34D3-48F1-BFDE-04184433F792}" type="presOf" srcId="{1B605BCE-58DB-4120-8D3E-1E7964E1595C}" destId="{D7A7D97C-3B05-4CD5-B78E-29108ECBB0EC}" srcOrd="0" destOrd="0" presId="urn:microsoft.com/office/officeart/2005/8/layout/cycle5"/>
    <dgm:cxn modelId="{3F4E59C1-051E-489D-82E0-0997C3F26EBD}" type="presOf" srcId="{336D1E3D-7DD7-4A3F-AC05-17448FFCBD64}" destId="{FCD4B3EB-8AB7-43A2-A9B0-792AC07E2FE0}" srcOrd="0" destOrd="0" presId="urn:microsoft.com/office/officeart/2005/8/layout/cycle5"/>
    <dgm:cxn modelId="{34587AC1-635D-4F2A-8747-654AF7055654}" type="presOf" srcId="{3BD6B194-B6B8-4023-825A-D3CAFCA27041}" destId="{77C9BAA7-8D1F-418E-86E9-A09F2ADAE52C}" srcOrd="0" destOrd="0" presId="urn:microsoft.com/office/officeart/2005/8/layout/cycle5"/>
    <dgm:cxn modelId="{8FF92AC4-6374-4C7E-91FA-83337ED61D43}" type="presOf" srcId="{5F234EC2-C5A1-4BB0-885E-0AE229FD858E}" destId="{C78640DA-D210-4586-B38A-3955F7D78F52}" srcOrd="0" destOrd="0" presId="urn:microsoft.com/office/officeart/2005/8/layout/cycle5"/>
    <dgm:cxn modelId="{B44459E1-C221-4CF8-B6AB-7720C75FCDA8}" srcId="{3BD6B194-B6B8-4023-825A-D3CAFCA27041}" destId="{92BDEF33-5A4E-4A75-B7D2-5A364882C5EE}" srcOrd="1" destOrd="0" parTransId="{7216C1DA-E42D-49FC-BC8B-FF42AB3E0379}" sibTransId="{5F234EC2-C5A1-4BB0-885E-0AE229FD858E}"/>
    <dgm:cxn modelId="{7295A6E5-6F61-4ACC-A774-6FD0688D07B9}" type="presOf" srcId="{4F436350-397E-40A4-A286-94239DB9BA2F}" destId="{76716DB2-1C01-40D5-BCCD-988DD883D051}" srcOrd="0" destOrd="0" presId="urn:microsoft.com/office/officeart/2005/8/layout/cycle5"/>
    <dgm:cxn modelId="{F1EED4F7-FD6E-425F-B2AF-F5FCBC55E2AE}" type="presOf" srcId="{E6041D90-E9FF-4CFB-A0B5-8BE8DB0BEAEA}" destId="{D29C40F6-077C-4356-9612-C2ADE32A1B9F}" srcOrd="0" destOrd="0" presId="urn:microsoft.com/office/officeart/2005/8/layout/cycle5"/>
    <dgm:cxn modelId="{5F4875F6-0CBC-40AA-BBBF-B5982EE6762E}" type="presParOf" srcId="{77C9BAA7-8D1F-418E-86E9-A09F2ADAE52C}" destId="{D7A7D97C-3B05-4CD5-B78E-29108ECBB0EC}" srcOrd="0" destOrd="0" presId="urn:microsoft.com/office/officeart/2005/8/layout/cycle5"/>
    <dgm:cxn modelId="{F8623205-BF25-438D-BFA8-7B16FB92E736}" type="presParOf" srcId="{77C9BAA7-8D1F-418E-86E9-A09F2ADAE52C}" destId="{794D1533-54FA-4716-95F0-5C56890AF5F7}" srcOrd="1" destOrd="0" presId="urn:microsoft.com/office/officeart/2005/8/layout/cycle5"/>
    <dgm:cxn modelId="{4237C8B7-682B-4100-9C68-0115C33569A1}" type="presParOf" srcId="{77C9BAA7-8D1F-418E-86E9-A09F2ADAE52C}" destId="{77077FB9-EDD6-4B50-BA88-C24CABF52794}" srcOrd="2" destOrd="0" presId="urn:microsoft.com/office/officeart/2005/8/layout/cycle5"/>
    <dgm:cxn modelId="{75E1BBCC-7D81-439A-B526-B34836898ABB}" type="presParOf" srcId="{77C9BAA7-8D1F-418E-86E9-A09F2ADAE52C}" destId="{9300EEE0-4B46-41F4-9FAF-B39E2BF41EFC}" srcOrd="3" destOrd="0" presId="urn:microsoft.com/office/officeart/2005/8/layout/cycle5"/>
    <dgm:cxn modelId="{C04A86DF-812B-49C0-BAA0-C4BCCEDD5A56}" type="presParOf" srcId="{77C9BAA7-8D1F-418E-86E9-A09F2ADAE52C}" destId="{C0F10E89-76C3-485A-8C9C-01F3FBCF410F}" srcOrd="4" destOrd="0" presId="urn:microsoft.com/office/officeart/2005/8/layout/cycle5"/>
    <dgm:cxn modelId="{E1798FBC-58A1-4318-A1DD-5EFA8E04B24E}" type="presParOf" srcId="{77C9BAA7-8D1F-418E-86E9-A09F2ADAE52C}" destId="{C78640DA-D210-4586-B38A-3955F7D78F52}" srcOrd="5" destOrd="0" presId="urn:microsoft.com/office/officeart/2005/8/layout/cycle5"/>
    <dgm:cxn modelId="{10F129CA-3AD8-4EA5-8418-4F60F0E412F2}" type="presParOf" srcId="{77C9BAA7-8D1F-418E-86E9-A09F2ADAE52C}" destId="{76716DB2-1C01-40D5-BCCD-988DD883D051}" srcOrd="6" destOrd="0" presId="urn:microsoft.com/office/officeart/2005/8/layout/cycle5"/>
    <dgm:cxn modelId="{A037DEC7-70F3-48BF-9B23-306305310DA2}" type="presParOf" srcId="{77C9BAA7-8D1F-418E-86E9-A09F2ADAE52C}" destId="{D3CCD1E8-8652-4D7E-8FB1-3B36AE70F32E}" srcOrd="7" destOrd="0" presId="urn:microsoft.com/office/officeart/2005/8/layout/cycle5"/>
    <dgm:cxn modelId="{1D5D85AD-863B-4D7B-AB59-A1B9290DB66D}" type="presParOf" srcId="{77C9BAA7-8D1F-418E-86E9-A09F2ADAE52C}" destId="{D29C40F6-077C-4356-9612-C2ADE32A1B9F}" srcOrd="8" destOrd="0" presId="urn:microsoft.com/office/officeart/2005/8/layout/cycle5"/>
    <dgm:cxn modelId="{F035F702-604C-4819-97A0-16062DAE750C}" type="presParOf" srcId="{77C9BAA7-8D1F-418E-86E9-A09F2ADAE52C}" destId="{FCD4B3EB-8AB7-43A2-A9B0-792AC07E2FE0}" srcOrd="9" destOrd="0" presId="urn:microsoft.com/office/officeart/2005/8/layout/cycle5"/>
    <dgm:cxn modelId="{E087ADCC-1EF5-46C7-9A8B-EA2F6CA0763E}" type="presParOf" srcId="{77C9BAA7-8D1F-418E-86E9-A09F2ADAE52C}" destId="{D74643B5-A642-4ABC-927C-8244604555F2}" srcOrd="10" destOrd="0" presId="urn:microsoft.com/office/officeart/2005/8/layout/cycle5"/>
    <dgm:cxn modelId="{30CA0D0F-6028-4C9E-920A-3FA98EB75F4D}" type="presParOf" srcId="{77C9BAA7-8D1F-418E-86E9-A09F2ADAE52C}" destId="{B4E6EF7B-A6A6-465E-87BE-B1DCC734494C}" srcOrd="11" destOrd="0" presId="urn:microsoft.com/office/officeart/2005/8/layout/cycle5"/>
    <dgm:cxn modelId="{AC3C4615-C61D-43E3-BBBB-C1C4EDCAFEE8}" type="presParOf" srcId="{77C9BAA7-8D1F-418E-86E9-A09F2ADAE52C}" destId="{90532CB4-3D3E-4044-8A04-F4D3D44C7F6D}" srcOrd="12" destOrd="0" presId="urn:microsoft.com/office/officeart/2005/8/layout/cycle5"/>
    <dgm:cxn modelId="{03DEE03C-FF38-4F20-830F-A7149DFAB92B}" type="presParOf" srcId="{77C9BAA7-8D1F-418E-86E9-A09F2ADAE52C}" destId="{27C450A0-C813-4722-8658-C6E72F8BBD5A}" srcOrd="13" destOrd="0" presId="urn:microsoft.com/office/officeart/2005/8/layout/cycle5"/>
    <dgm:cxn modelId="{2858C221-8BFD-4A03-B7A0-02A1CAA50581}" type="presParOf" srcId="{77C9BAA7-8D1F-418E-86E9-A09F2ADAE52C}" destId="{CD9209D3-5802-4872-92E7-86E1F83DB65D}" srcOrd="14" destOrd="0" presId="urn:microsoft.com/office/officeart/2005/8/layout/cycle5"/>
    <dgm:cxn modelId="{79335B86-1FBF-4451-A955-7CBDBB3B37CF}" type="presParOf" srcId="{77C9BAA7-8D1F-418E-86E9-A09F2ADAE52C}" destId="{740E09FA-AB7E-4DEA-B6D3-BD7C082D6957}" srcOrd="15" destOrd="0" presId="urn:microsoft.com/office/officeart/2005/8/layout/cycle5"/>
    <dgm:cxn modelId="{3BF87C35-3841-4B7D-9ACE-3620FD2D3A7B}" type="presParOf" srcId="{77C9BAA7-8D1F-418E-86E9-A09F2ADAE52C}" destId="{28933214-BA25-44E6-BB0F-47D83D1B7913}" srcOrd="16" destOrd="0" presId="urn:microsoft.com/office/officeart/2005/8/layout/cycle5"/>
    <dgm:cxn modelId="{9A2A6F11-1A82-4B08-97B0-E016E7252D86}" type="presParOf" srcId="{77C9BAA7-8D1F-418E-86E9-A09F2ADAE52C}" destId="{2A6BBA97-4EEE-49B3-84E9-B0A69CA39510}"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7D97C-3B05-4CD5-B78E-29108ECBB0EC}">
      <dsp:nvSpPr>
        <dsp:cNvPr id="0" name=""/>
        <dsp:cNvSpPr/>
      </dsp:nvSpPr>
      <dsp:spPr>
        <a:xfrm>
          <a:off x="2887581" y="1654"/>
          <a:ext cx="1311436" cy="852433"/>
        </a:xfrm>
        <a:prstGeom prst="roundRect">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Selecting Business Scale</a:t>
          </a:r>
          <a:endParaRPr lang="en-US" sz="1400" kern="1200" dirty="0"/>
        </a:p>
      </dsp:txBody>
      <dsp:txXfrm>
        <a:off x="2929193" y="43266"/>
        <a:ext cx="1228212" cy="769209"/>
      </dsp:txXfrm>
    </dsp:sp>
    <dsp:sp modelId="{77077FB9-EDD6-4B50-BA88-C24CABF52794}">
      <dsp:nvSpPr>
        <dsp:cNvPr id="0" name=""/>
        <dsp:cNvSpPr/>
      </dsp:nvSpPr>
      <dsp:spPr>
        <a:xfrm>
          <a:off x="1532771" y="427871"/>
          <a:ext cx="4021057" cy="4021057"/>
        </a:xfrm>
        <a:custGeom>
          <a:avLst/>
          <a:gdLst/>
          <a:ahLst/>
          <a:cxnLst/>
          <a:rect l="0" t="0" r="0" b="0"/>
          <a:pathLst>
            <a:path>
              <a:moveTo>
                <a:pt x="2831682" y="175336"/>
              </a:moveTo>
              <a:arcTo wR="2010528" hR="2010528" stAng="17646363" swAng="925525"/>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300EEE0-4B46-41F4-9FAF-B39E2BF41EFC}">
      <dsp:nvSpPr>
        <dsp:cNvPr id="0" name=""/>
        <dsp:cNvSpPr/>
      </dsp:nvSpPr>
      <dsp:spPr>
        <a:xfrm>
          <a:off x="4628750" y="1006918"/>
          <a:ext cx="1311436" cy="852433"/>
        </a:xfrm>
        <a:prstGeom prst="roundRect">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Relationship Marketing </a:t>
          </a:r>
          <a:endParaRPr lang="en-US" sz="1400" kern="1200" dirty="0"/>
        </a:p>
      </dsp:txBody>
      <dsp:txXfrm>
        <a:off x="4670362" y="1048530"/>
        <a:ext cx="1228212" cy="769209"/>
      </dsp:txXfrm>
    </dsp:sp>
    <dsp:sp modelId="{C78640DA-D210-4586-B38A-3955F7D78F52}">
      <dsp:nvSpPr>
        <dsp:cNvPr id="0" name=""/>
        <dsp:cNvSpPr/>
      </dsp:nvSpPr>
      <dsp:spPr>
        <a:xfrm>
          <a:off x="1532771" y="427871"/>
          <a:ext cx="4021057" cy="4021057"/>
        </a:xfrm>
        <a:custGeom>
          <a:avLst/>
          <a:gdLst/>
          <a:ahLst/>
          <a:cxnLst/>
          <a:rect l="0" t="0" r="0" b="0"/>
          <a:pathLst>
            <a:path>
              <a:moveTo>
                <a:pt x="3989665" y="1656633"/>
              </a:moveTo>
              <a:arcTo wR="2010528" hR="2010528" stAng="20991716" swAng="1216568"/>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6716DB2-1C01-40D5-BCCD-988DD883D051}">
      <dsp:nvSpPr>
        <dsp:cNvPr id="0" name=""/>
        <dsp:cNvSpPr/>
      </dsp:nvSpPr>
      <dsp:spPr>
        <a:xfrm>
          <a:off x="4628750" y="3017447"/>
          <a:ext cx="1311436" cy="852433"/>
        </a:xfrm>
        <a:prstGeom prst="roundRect">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Direct Marketing</a:t>
          </a:r>
          <a:endParaRPr lang="en-US" sz="1400" kern="1200" dirty="0"/>
        </a:p>
      </dsp:txBody>
      <dsp:txXfrm>
        <a:off x="4670362" y="3059059"/>
        <a:ext cx="1228212" cy="769209"/>
      </dsp:txXfrm>
    </dsp:sp>
    <dsp:sp modelId="{D29C40F6-077C-4356-9612-C2ADE32A1B9F}">
      <dsp:nvSpPr>
        <dsp:cNvPr id="0" name=""/>
        <dsp:cNvSpPr/>
      </dsp:nvSpPr>
      <dsp:spPr>
        <a:xfrm>
          <a:off x="1532771" y="427871"/>
          <a:ext cx="4021057" cy="4021057"/>
        </a:xfrm>
        <a:custGeom>
          <a:avLst/>
          <a:gdLst/>
          <a:ahLst/>
          <a:cxnLst/>
          <a:rect l="0" t="0" r="0" b="0"/>
          <a:pathLst>
            <a:path>
              <a:moveTo>
                <a:pt x="3290234" y="3561199"/>
              </a:moveTo>
              <a:arcTo wR="2010528" hR="2010528" stAng="3028111" swAng="925525"/>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CD4B3EB-8AB7-43A2-A9B0-792AC07E2FE0}">
      <dsp:nvSpPr>
        <dsp:cNvPr id="0" name=""/>
        <dsp:cNvSpPr/>
      </dsp:nvSpPr>
      <dsp:spPr>
        <a:xfrm>
          <a:off x="2887581" y="4022711"/>
          <a:ext cx="1311436" cy="852433"/>
        </a:xfrm>
        <a:prstGeom prst="roundRect">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Cause Strategy</a:t>
          </a:r>
          <a:endParaRPr lang="en-US" sz="1400" kern="1200" dirty="0"/>
        </a:p>
      </dsp:txBody>
      <dsp:txXfrm>
        <a:off x="2929193" y="4064323"/>
        <a:ext cx="1228212" cy="769209"/>
      </dsp:txXfrm>
    </dsp:sp>
    <dsp:sp modelId="{B4E6EF7B-A6A6-465E-87BE-B1DCC734494C}">
      <dsp:nvSpPr>
        <dsp:cNvPr id="0" name=""/>
        <dsp:cNvSpPr/>
      </dsp:nvSpPr>
      <dsp:spPr>
        <a:xfrm>
          <a:off x="1532771" y="427871"/>
          <a:ext cx="4021057" cy="4021057"/>
        </a:xfrm>
        <a:custGeom>
          <a:avLst/>
          <a:gdLst/>
          <a:ahLst/>
          <a:cxnLst/>
          <a:rect l="0" t="0" r="0" b="0"/>
          <a:pathLst>
            <a:path>
              <a:moveTo>
                <a:pt x="1189374" y="3845721"/>
              </a:moveTo>
              <a:arcTo wR="2010528" hR="2010528" stAng="6846363" swAng="925525"/>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0532CB4-3D3E-4044-8A04-F4D3D44C7F6D}">
      <dsp:nvSpPr>
        <dsp:cNvPr id="0" name=""/>
        <dsp:cNvSpPr/>
      </dsp:nvSpPr>
      <dsp:spPr>
        <a:xfrm>
          <a:off x="1146413" y="3017447"/>
          <a:ext cx="1311436" cy="852433"/>
        </a:xfrm>
        <a:prstGeom prst="roundRect">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a:t>Market Expansion Strategy</a:t>
          </a:r>
          <a:endParaRPr lang="en-IN" sz="1400" kern="1200" dirty="0"/>
        </a:p>
      </dsp:txBody>
      <dsp:txXfrm>
        <a:off x="1188025" y="3059059"/>
        <a:ext cx="1228212" cy="769209"/>
      </dsp:txXfrm>
    </dsp:sp>
    <dsp:sp modelId="{CD9209D3-5802-4872-92E7-86E1F83DB65D}">
      <dsp:nvSpPr>
        <dsp:cNvPr id="0" name=""/>
        <dsp:cNvSpPr/>
      </dsp:nvSpPr>
      <dsp:spPr>
        <a:xfrm>
          <a:off x="1532771" y="427871"/>
          <a:ext cx="4021057" cy="4021057"/>
        </a:xfrm>
        <a:custGeom>
          <a:avLst/>
          <a:gdLst/>
          <a:ahLst/>
          <a:cxnLst/>
          <a:rect l="0" t="0" r="0" b="0"/>
          <a:pathLst>
            <a:path>
              <a:moveTo>
                <a:pt x="31391" y="2364423"/>
              </a:moveTo>
              <a:arcTo wR="2010528" hR="2010528" stAng="10191716" swAng="1216568"/>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40E09FA-AB7E-4DEA-B6D3-BD7C082D6957}">
      <dsp:nvSpPr>
        <dsp:cNvPr id="0" name=""/>
        <dsp:cNvSpPr/>
      </dsp:nvSpPr>
      <dsp:spPr>
        <a:xfrm>
          <a:off x="1146413" y="1006918"/>
          <a:ext cx="1311436" cy="852433"/>
        </a:xfrm>
        <a:prstGeom prst="roundRect">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Getting feedback</a:t>
          </a:r>
          <a:endParaRPr lang="en-US" sz="1400" kern="1200" dirty="0"/>
        </a:p>
      </dsp:txBody>
      <dsp:txXfrm>
        <a:off x="1188025" y="1048530"/>
        <a:ext cx="1228212" cy="769209"/>
      </dsp:txXfrm>
    </dsp:sp>
    <dsp:sp modelId="{2A6BBA97-4EEE-49B3-84E9-B0A69CA39510}">
      <dsp:nvSpPr>
        <dsp:cNvPr id="0" name=""/>
        <dsp:cNvSpPr/>
      </dsp:nvSpPr>
      <dsp:spPr>
        <a:xfrm>
          <a:off x="1532771" y="427871"/>
          <a:ext cx="4021057" cy="4021057"/>
        </a:xfrm>
        <a:custGeom>
          <a:avLst/>
          <a:gdLst/>
          <a:ahLst/>
          <a:cxnLst/>
          <a:rect l="0" t="0" r="0" b="0"/>
          <a:pathLst>
            <a:path>
              <a:moveTo>
                <a:pt x="730823" y="459858"/>
              </a:moveTo>
              <a:arcTo wR="2010528" hR="2010528" stAng="13828111" swAng="925525"/>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FD3C17B3-D352-4FEA-B9A3-E2D5B9736023}" type="datetimeFigureOut">
              <a:rPr lang="en-IN" smtClean="0"/>
              <a:pPr/>
              <a:t>29-12-2023</a:t>
            </a:fld>
            <a:endParaRPr lang="en-I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0ED6D9A-061C-4E6D-A181-2E9B5C7AB599}"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3C17B3-D352-4FEA-B9A3-E2D5B9736023}" type="datetimeFigureOut">
              <a:rPr lang="en-IN" smtClean="0"/>
              <a:pPr/>
              <a:t>29-12-2023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ED6D9A-061C-4E6D-A181-2E9B5C7AB59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3C17B3-D352-4FEA-B9A3-E2D5B9736023}" type="datetimeFigureOut">
              <a:rPr lang="en-IN" smtClean="0"/>
              <a:pPr/>
              <a:t>29-12-2023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ED6D9A-061C-4E6D-A181-2E9B5C7AB59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FD3C17B3-D352-4FEA-B9A3-E2D5B9736023}" type="datetimeFigureOut">
              <a:rPr lang="en-IN" smtClean="0"/>
              <a:pPr/>
              <a:t>29-12-2023</a:t>
            </a:fld>
            <a:endParaRPr lang="en-IN"/>
          </a:p>
        </p:txBody>
      </p:sp>
      <p:sp>
        <p:nvSpPr>
          <p:cNvPr id="9" name="Slide Number Placeholder 8"/>
          <p:cNvSpPr>
            <a:spLocks noGrp="1"/>
          </p:cNvSpPr>
          <p:nvPr>
            <p:ph type="sldNum" sz="quarter" idx="15"/>
          </p:nvPr>
        </p:nvSpPr>
        <p:spPr/>
        <p:txBody>
          <a:bodyPr rtlCol="0"/>
          <a:lstStyle/>
          <a:p>
            <a:fld id="{20ED6D9A-061C-4E6D-A181-2E9B5C7AB599}"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D3C17B3-D352-4FEA-B9A3-E2D5B9736023}" type="datetimeFigureOut">
              <a:rPr lang="en-IN" smtClean="0"/>
              <a:pPr/>
              <a:t>29-12-2023</a:t>
            </a:fld>
            <a:endParaRPr lang="en-I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0ED6D9A-061C-4E6D-A181-2E9B5C7AB599}"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D3C17B3-D352-4FEA-B9A3-E2D5B9736023}" type="datetimeFigureOut">
              <a:rPr lang="en-IN" smtClean="0"/>
              <a:pPr/>
              <a:t>29-12-2023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0ED6D9A-061C-4E6D-A181-2E9B5C7AB599}" type="slidenum">
              <a:rPr lang="en-IN" smtClean="0"/>
              <a:pPr/>
              <a:t>‹#›</a:t>
            </a:fld>
            <a:endParaRPr lang="en-I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FD3C17B3-D352-4FEA-B9A3-E2D5B9736023}" type="datetimeFigureOut">
              <a:rPr lang="en-IN" smtClean="0"/>
              <a:pPr/>
              <a:t>29-12-2023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0ED6D9A-061C-4E6D-A181-2E9B5C7AB599}" type="slidenum">
              <a:rPr lang="en-IN" smtClean="0"/>
              <a:pPr/>
              <a:t>‹#›</a:t>
            </a:fld>
            <a:endParaRPr lang="en-I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FD3C17B3-D352-4FEA-B9A3-E2D5B9736023}" type="datetimeFigureOut">
              <a:rPr lang="en-IN" smtClean="0"/>
              <a:pPr/>
              <a:t>29-12-2023</a:t>
            </a:fld>
            <a:endParaRPr lang="en-IN"/>
          </a:p>
        </p:txBody>
      </p:sp>
      <p:sp>
        <p:nvSpPr>
          <p:cNvPr id="7" name="Slide Number Placeholder 6"/>
          <p:cNvSpPr>
            <a:spLocks noGrp="1"/>
          </p:cNvSpPr>
          <p:nvPr>
            <p:ph type="sldNum" sz="quarter" idx="11"/>
          </p:nvPr>
        </p:nvSpPr>
        <p:spPr/>
        <p:txBody>
          <a:bodyPr rtlCol="0"/>
          <a:lstStyle/>
          <a:p>
            <a:fld id="{20ED6D9A-061C-4E6D-A181-2E9B5C7AB599}"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C17B3-D352-4FEA-B9A3-E2D5B9736023}" type="datetimeFigureOut">
              <a:rPr lang="en-IN" smtClean="0"/>
              <a:pPr/>
              <a:t>29-12-2023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0ED6D9A-061C-4E6D-A181-2E9B5C7AB59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FD3C17B3-D352-4FEA-B9A3-E2D5B9736023}" type="datetimeFigureOut">
              <a:rPr lang="en-IN" smtClean="0"/>
              <a:pPr/>
              <a:t>29-12-2023</a:t>
            </a:fld>
            <a:endParaRPr lang="en-IN"/>
          </a:p>
        </p:txBody>
      </p:sp>
      <p:sp>
        <p:nvSpPr>
          <p:cNvPr id="22" name="Slide Number Placeholder 21"/>
          <p:cNvSpPr>
            <a:spLocks noGrp="1"/>
          </p:cNvSpPr>
          <p:nvPr>
            <p:ph type="sldNum" sz="quarter" idx="15"/>
          </p:nvPr>
        </p:nvSpPr>
        <p:spPr/>
        <p:txBody>
          <a:bodyPr rtlCol="0"/>
          <a:lstStyle/>
          <a:p>
            <a:fld id="{20ED6D9A-061C-4E6D-A181-2E9B5C7AB599}"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D3C17B3-D352-4FEA-B9A3-E2D5B9736023}" type="datetimeFigureOut">
              <a:rPr lang="en-IN" smtClean="0"/>
              <a:pPr/>
              <a:t>29-12-2023</a:t>
            </a:fld>
            <a:endParaRPr lang="en-IN"/>
          </a:p>
        </p:txBody>
      </p:sp>
      <p:sp>
        <p:nvSpPr>
          <p:cNvPr id="18" name="Slide Number Placeholder 17"/>
          <p:cNvSpPr>
            <a:spLocks noGrp="1"/>
          </p:cNvSpPr>
          <p:nvPr>
            <p:ph type="sldNum" sz="quarter" idx="11"/>
          </p:nvPr>
        </p:nvSpPr>
        <p:spPr/>
        <p:txBody>
          <a:bodyPr rtlCol="0"/>
          <a:lstStyle/>
          <a:p>
            <a:fld id="{20ED6D9A-061C-4E6D-A181-2E9B5C7AB599}"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D3C17B3-D352-4FEA-B9A3-E2D5B9736023}" type="datetimeFigureOut">
              <a:rPr lang="en-IN" smtClean="0"/>
              <a:pPr/>
              <a:t>29-12-2023</a:t>
            </a:fld>
            <a:endParaRPr lang="en-I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0ED6D9A-061C-4E6D-A181-2E9B5C7AB59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descr="b3787b51-e48f-4acc-9aea-2c0559062236.jpeg"/>
          <p:cNvPicPr>
            <a:picLocks noChangeAspect="1"/>
          </p:cNvPicPr>
          <p:nvPr/>
        </p:nvPicPr>
        <p:blipFill>
          <a:blip r:embed="rId3">
            <a:lum bright="1000" contrast="10000"/>
          </a:blip>
          <a:stretch>
            <a:fillRect/>
          </a:stretch>
        </p:blipFill>
        <p:spPr>
          <a:xfrm>
            <a:off x="762000" y="1524000"/>
            <a:ext cx="7391400" cy="3048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133600" y="0"/>
            <a:ext cx="4489562" cy="369332"/>
          </a:xfrm>
          <a:prstGeom prst="rect">
            <a:avLst/>
          </a:prstGeom>
          <a:solidFill>
            <a:srgbClr val="FFFF00"/>
          </a:solidFill>
        </p:spPr>
        <p:txBody>
          <a:bodyPr wrap="none">
            <a:spAutoFit/>
          </a:bodyPr>
          <a:lstStyle/>
          <a:p>
            <a:r>
              <a:rPr lang="en-US" b="1" dirty="0">
                <a:ln w="11430">
                  <a:solidFill>
                    <a:srgbClr val="FFFF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PROJECT ON ENTRPRENEURSHIP</a:t>
            </a:r>
          </a:p>
        </p:txBody>
      </p:sp>
      <p:sp>
        <p:nvSpPr>
          <p:cNvPr id="6" name="TextBox 3"/>
          <p:cNvSpPr txBox="1"/>
          <p:nvPr/>
        </p:nvSpPr>
        <p:spPr>
          <a:xfrm>
            <a:off x="5486400" y="4800600"/>
            <a:ext cx="2133600" cy="400110"/>
          </a:xfrm>
          <a:prstGeom prst="rect">
            <a:avLst/>
          </a:prstGeom>
          <a:solidFill>
            <a:srgbClr val="00B0F0"/>
          </a:solidFill>
        </p:spPr>
        <p:txBody>
          <a:bodyPr wrap="square" rtlCol="0">
            <a:spAutoFit/>
          </a:bodyPr>
          <a:lstStyle/>
          <a:p>
            <a:r>
              <a:rPr lang="en-US" sz="2000" i="1" u="sng" dirty="0" err="1">
                <a:latin typeface="Algerian" pitchFamily="82" charset="0"/>
              </a:rPr>
              <a:t>projecteD</a:t>
            </a:r>
            <a:r>
              <a:rPr lang="en-US" sz="2000" i="1" u="sng" dirty="0">
                <a:latin typeface="Algerian" pitchFamily="82" charset="0"/>
              </a:rPr>
              <a:t> BY:-</a:t>
            </a:r>
          </a:p>
        </p:txBody>
      </p:sp>
      <p:sp>
        <p:nvSpPr>
          <p:cNvPr id="7" name="TextBox 4"/>
          <p:cNvSpPr txBox="1"/>
          <p:nvPr/>
        </p:nvSpPr>
        <p:spPr>
          <a:xfrm>
            <a:off x="4343400" y="5335250"/>
            <a:ext cx="4343400" cy="1446550"/>
          </a:xfrm>
          <a:prstGeom prst="rect">
            <a:avLst/>
          </a:prstGeom>
          <a:gradFill>
            <a:gsLst>
              <a:gs pos="0">
                <a:srgbClr val="FFFF00"/>
              </a:gs>
              <a:gs pos="50000">
                <a:schemeClr val="accent1">
                  <a:tint val="44500"/>
                  <a:satMod val="160000"/>
                </a:schemeClr>
              </a:gs>
              <a:gs pos="100000">
                <a:schemeClr val="accent1">
                  <a:tint val="23500"/>
                  <a:satMod val="160000"/>
                </a:scheme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000" b="1" dirty="0">
                <a:latin typeface="Times New Roman" pitchFamily="18" charset="0"/>
                <a:cs typeface="Times New Roman" pitchFamily="18" charset="0"/>
              </a:rPr>
              <a:t>PUSPA  GIRI</a:t>
            </a:r>
          </a:p>
          <a:p>
            <a:pPr algn="ctr"/>
            <a:r>
              <a:rPr lang="en-US" sz="2000" b="1" dirty="0">
                <a:latin typeface="Times New Roman" pitchFamily="18" charset="0"/>
                <a:cs typeface="Times New Roman" pitchFamily="18" charset="0"/>
              </a:rPr>
              <a:t>Roll: 0452</a:t>
            </a:r>
          </a:p>
          <a:p>
            <a:pPr algn="ctr"/>
            <a:r>
              <a:rPr lang="en-US" sz="1600" b="1" dirty="0">
                <a:latin typeface="Times New Roman" pitchFamily="18" charset="0"/>
                <a:cs typeface="Times New Roman" pitchFamily="18" charset="0"/>
              </a:rPr>
              <a:t>B.Voc (Food Processing, 6</a:t>
            </a:r>
            <a:r>
              <a:rPr lang="en-US" sz="1600" b="1" baseline="30000" dirty="0">
                <a:latin typeface="Times New Roman" pitchFamily="18" charset="0"/>
                <a:cs typeface="Times New Roman" pitchFamily="18" charset="0"/>
              </a:rPr>
              <a:t>th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Sem</a:t>
            </a:r>
            <a:r>
              <a:rPr lang="en-US" sz="1600" b="1" dirty="0">
                <a:latin typeface="Times New Roman" pitchFamily="18" charset="0"/>
                <a:cs typeface="Times New Roman" pitchFamily="18" charset="0"/>
              </a:rPr>
              <a:t>)</a:t>
            </a:r>
          </a:p>
          <a:p>
            <a:pPr algn="ctr"/>
            <a:r>
              <a:rPr lang="en-US" sz="1600" b="1" dirty="0">
                <a:solidFill>
                  <a:srgbClr val="2207E9"/>
                </a:solidFill>
                <a:latin typeface="Times New Roman" pitchFamily="18" charset="0"/>
                <a:cs typeface="Times New Roman" pitchFamily="18" charset="0"/>
              </a:rPr>
              <a:t>Dept. of Nutrition </a:t>
            </a:r>
          </a:p>
          <a:p>
            <a:pPr algn="ctr"/>
            <a:r>
              <a:rPr lang="en-US" sz="1600" b="1" dirty="0" err="1">
                <a:solidFill>
                  <a:srgbClr val="2207E9"/>
                </a:solidFill>
                <a:latin typeface="Times New Roman" pitchFamily="18" charset="0"/>
                <a:cs typeface="Times New Roman" pitchFamily="18" charset="0"/>
              </a:rPr>
              <a:t>Mugberia</a:t>
            </a:r>
            <a:r>
              <a:rPr lang="en-US" sz="1600" b="1" dirty="0">
                <a:solidFill>
                  <a:srgbClr val="2207E9"/>
                </a:solidFill>
                <a:latin typeface="Times New Roman" pitchFamily="18" charset="0"/>
                <a:cs typeface="Times New Roman" pitchFamily="18" charset="0"/>
              </a:rPr>
              <a:t> </a:t>
            </a:r>
            <a:r>
              <a:rPr lang="en-US" sz="1600" b="1" dirty="0" err="1">
                <a:solidFill>
                  <a:srgbClr val="2207E9"/>
                </a:solidFill>
                <a:latin typeface="Times New Roman" pitchFamily="18" charset="0"/>
                <a:cs typeface="Times New Roman" pitchFamily="18" charset="0"/>
              </a:rPr>
              <a:t>Gangadhar</a:t>
            </a:r>
            <a:r>
              <a:rPr lang="en-US" sz="1600" b="1" dirty="0">
                <a:solidFill>
                  <a:srgbClr val="2207E9"/>
                </a:solidFill>
                <a:latin typeface="Times New Roman" pitchFamily="18" charset="0"/>
                <a:cs typeface="Times New Roman" pitchFamily="18" charset="0"/>
              </a:rPr>
              <a:t> </a:t>
            </a:r>
            <a:r>
              <a:rPr lang="en-US" sz="1600" b="1" dirty="0" err="1">
                <a:solidFill>
                  <a:srgbClr val="2207E9"/>
                </a:solidFill>
                <a:latin typeface="Times New Roman" pitchFamily="18" charset="0"/>
                <a:cs typeface="Times New Roman" pitchFamily="18" charset="0"/>
              </a:rPr>
              <a:t>Mahavidyalaya</a:t>
            </a:r>
            <a:endParaRPr lang="en-US" sz="1600" b="1" dirty="0">
              <a:solidFill>
                <a:srgbClr val="2207E9"/>
              </a:solidFill>
              <a:latin typeface="Times New Roman" pitchFamily="18" charset="0"/>
              <a:cs typeface="Times New Roman" pitchFamily="18" charset="0"/>
            </a:endParaRPr>
          </a:p>
        </p:txBody>
      </p:sp>
      <p:sp>
        <p:nvSpPr>
          <p:cNvPr id="8" name="TextBox 6"/>
          <p:cNvSpPr txBox="1"/>
          <p:nvPr/>
        </p:nvSpPr>
        <p:spPr>
          <a:xfrm>
            <a:off x="1143000" y="4876800"/>
            <a:ext cx="1676400" cy="400110"/>
          </a:xfrm>
          <a:prstGeom prst="rect">
            <a:avLst/>
          </a:prstGeom>
          <a:solidFill>
            <a:srgbClr val="FFFF00"/>
          </a:solidFill>
        </p:spPr>
        <p:txBody>
          <a:bodyPr wrap="square" rtlCol="0">
            <a:spAutoFit/>
          </a:bodyPr>
          <a:lstStyle/>
          <a:p>
            <a:pPr algn="ctr"/>
            <a:r>
              <a:rPr lang="en-US" sz="2000" i="1" u="sng" dirty="0">
                <a:solidFill>
                  <a:srgbClr val="2207E9"/>
                </a:solidFill>
                <a:latin typeface="Algerian" pitchFamily="82" charset="0"/>
              </a:rPr>
              <a:t>GUIDED BY:-</a:t>
            </a:r>
          </a:p>
        </p:txBody>
      </p:sp>
      <p:sp>
        <p:nvSpPr>
          <p:cNvPr id="9" name="TextBox 7"/>
          <p:cNvSpPr txBox="1"/>
          <p:nvPr/>
        </p:nvSpPr>
        <p:spPr>
          <a:xfrm>
            <a:off x="152400" y="5334000"/>
            <a:ext cx="3962400" cy="1446550"/>
          </a:xfrm>
          <a:prstGeom prst="rect">
            <a:avLst/>
          </a:prstGeom>
          <a:noFill/>
        </p:spPr>
        <p:txBody>
          <a:bodyPr wrap="square" rtlCol="0">
            <a:spAutoFit/>
          </a:bodyPr>
          <a:lstStyle/>
          <a:p>
            <a:pPr algn="ctr"/>
            <a:r>
              <a:rPr lang="en-US" b="1" dirty="0">
                <a:latin typeface="Times New Roman" pitchFamily="18" charset="0"/>
                <a:cs typeface="Times New Roman" pitchFamily="18" charset="0"/>
              </a:rPr>
              <a:t>DR. APURBA  GIRI</a:t>
            </a:r>
            <a:r>
              <a:rPr lang="en-US" b="1" baseline="30000" dirty="0">
                <a:latin typeface="Times New Roman" pitchFamily="18" charset="0"/>
                <a:cs typeface="Times New Roman" pitchFamily="18" charset="0"/>
              </a:rPr>
              <a:t> </a:t>
            </a:r>
            <a:r>
              <a:rPr lang="en-US" b="1" dirty="0">
                <a:latin typeface="Times New Roman" pitchFamily="18" charset="0"/>
                <a:cs typeface="Times New Roman" pitchFamily="18" charset="0"/>
              </a:rPr>
              <a:t>(</a:t>
            </a:r>
            <a:r>
              <a:rPr lang="en-US" sz="1600" b="1" dirty="0">
                <a:latin typeface="Times New Roman" pitchFamily="18" charset="0"/>
                <a:cs typeface="Times New Roman" pitchFamily="18" charset="0"/>
              </a:rPr>
              <a:t>Assistant Professor and Head</a:t>
            </a:r>
            <a:r>
              <a:rPr lang="en-US" b="1" dirty="0">
                <a:latin typeface="Times New Roman" pitchFamily="18" charset="0"/>
                <a:cs typeface="Times New Roman" pitchFamily="18" charset="0"/>
              </a:rPr>
              <a:t>) </a:t>
            </a:r>
          </a:p>
          <a:p>
            <a:pPr algn="ctr"/>
            <a:r>
              <a:rPr lang="en-US" b="1" dirty="0">
                <a:latin typeface="Times New Roman" pitchFamily="18" charset="0"/>
                <a:cs typeface="Times New Roman" pitchFamily="18" charset="0"/>
              </a:rPr>
              <a:t>AYAN MONDAL (</a:t>
            </a:r>
            <a:r>
              <a:rPr lang="en-US" sz="1400" b="1" dirty="0">
                <a:latin typeface="Times New Roman" pitchFamily="18" charset="0"/>
                <a:cs typeface="Times New Roman" pitchFamily="18" charset="0"/>
              </a:rPr>
              <a:t>Assistant Professor</a:t>
            </a:r>
            <a:r>
              <a:rPr lang="en-US" b="1" dirty="0">
                <a:latin typeface="Times New Roman" pitchFamily="18" charset="0"/>
                <a:cs typeface="Times New Roman" pitchFamily="18" charset="0"/>
              </a:rPr>
              <a:t>)</a:t>
            </a:r>
          </a:p>
          <a:p>
            <a:pPr algn="ctr"/>
            <a:r>
              <a:rPr lang="en-US" sz="1600" b="1" dirty="0">
                <a:solidFill>
                  <a:srgbClr val="2207E9"/>
                </a:solidFill>
                <a:latin typeface="Times New Roman" pitchFamily="18" charset="0"/>
                <a:cs typeface="Times New Roman" pitchFamily="18" charset="0"/>
              </a:rPr>
              <a:t>Dept. of Nutrition</a:t>
            </a:r>
          </a:p>
          <a:p>
            <a:pPr algn="ctr"/>
            <a:r>
              <a:rPr lang="en-US" sz="1600" b="1" dirty="0" err="1">
                <a:solidFill>
                  <a:srgbClr val="2207E9"/>
                </a:solidFill>
                <a:latin typeface="Times New Roman" pitchFamily="18" charset="0"/>
                <a:cs typeface="Times New Roman" pitchFamily="18" charset="0"/>
              </a:rPr>
              <a:t>Mugberia</a:t>
            </a:r>
            <a:r>
              <a:rPr lang="en-US" sz="1600" b="1" dirty="0">
                <a:solidFill>
                  <a:srgbClr val="2207E9"/>
                </a:solidFill>
                <a:latin typeface="Times New Roman" pitchFamily="18" charset="0"/>
                <a:cs typeface="Times New Roman" pitchFamily="18" charset="0"/>
              </a:rPr>
              <a:t> </a:t>
            </a:r>
            <a:r>
              <a:rPr lang="en-US" sz="1600" b="1" dirty="0" err="1">
                <a:solidFill>
                  <a:srgbClr val="2207E9"/>
                </a:solidFill>
                <a:latin typeface="Times New Roman" pitchFamily="18" charset="0"/>
                <a:cs typeface="Times New Roman" pitchFamily="18" charset="0"/>
              </a:rPr>
              <a:t>Gangadhar</a:t>
            </a:r>
            <a:r>
              <a:rPr lang="en-US" sz="1600" b="1" dirty="0">
                <a:solidFill>
                  <a:srgbClr val="2207E9"/>
                </a:solidFill>
                <a:latin typeface="Times New Roman" pitchFamily="18" charset="0"/>
                <a:cs typeface="Times New Roman" pitchFamily="18" charset="0"/>
              </a:rPr>
              <a:t> </a:t>
            </a:r>
            <a:r>
              <a:rPr lang="en-US" sz="1600" b="1" dirty="0" err="1">
                <a:solidFill>
                  <a:srgbClr val="2207E9"/>
                </a:solidFill>
                <a:latin typeface="Times New Roman" pitchFamily="18" charset="0"/>
                <a:cs typeface="Times New Roman" pitchFamily="18" charset="0"/>
              </a:rPr>
              <a:t>Mahavidyalaya</a:t>
            </a:r>
            <a:endParaRPr lang="en-US" sz="1600" b="1" dirty="0">
              <a:solidFill>
                <a:srgbClr val="2207E9"/>
              </a:solidFill>
              <a:latin typeface="Times New Roman" pitchFamily="18" charset="0"/>
              <a:cs typeface="Times New Roman" pitchFamily="18" charset="0"/>
            </a:endParaRPr>
          </a:p>
        </p:txBody>
      </p:sp>
      <p:sp>
        <p:nvSpPr>
          <p:cNvPr id="10" name="TextBox 9"/>
          <p:cNvSpPr txBox="1"/>
          <p:nvPr/>
        </p:nvSpPr>
        <p:spPr>
          <a:xfrm>
            <a:off x="304800" y="609600"/>
            <a:ext cx="8458200" cy="584775"/>
          </a:xfrm>
          <a:prstGeom prst="rect">
            <a:avLst/>
          </a:prstGeom>
          <a:noFill/>
        </p:spPr>
        <p:txBody>
          <a:bodyPr wrap="square" rtlCol="0">
            <a:spAutoFit/>
          </a:bodyPr>
          <a:lstStyle/>
          <a:p>
            <a:pPr algn="ctr"/>
            <a:r>
              <a:rPr lang="en-US" sz="3200" u="sng" dirty="0">
                <a:solidFill>
                  <a:srgbClr val="2207E9"/>
                </a:solidFill>
                <a:effectLst>
                  <a:outerShdw blurRad="38100" dist="38100" dir="2700000" algn="tl">
                    <a:srgbClr val="000000">
                      <a:alpha val="43137"/>
                    </a:srgbClr>
                  </a:outerShdw>
                </a:effectLst>
                <a:latin typeface="Algerian" pitchFamily="82" charset="0"/>
              </a:rPr>
              <a:t>DEVELOPMENT OF FOOD  TRACK  BUSINESS</a:t>
            </a:r>
          </a:p>
        </p:txBody>
      </p:sp>
    </p:spTree>
    <p:extLst>
      <p:ext uri="{BB962C8B-B14F-4D97-AF65-F5344CB8AC3E}">
        <p14:creationId xmlns:p14="http://schemas.microsoft.com/office/powerpoint/2010/main" val="22941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01000" cy="794352"/>
          </a:xfrm>
        </p:spPr>
        <p:txBody>
          <a:bodyPr>
            <a:noAutofit/>
          </a:bodyPr>
          <a:lstStyle/>
          <a:p>
            <a:r>
              <a:rPr lang="en-IN" sz="4000" b="1" dirty="0">
                <a:solidFill>
                  <a:schemeClr val="tx1"/>
                </a:solidFill>
              </a:rPr>
              <a:t>Product and Service Price</a:t>
            </a:r>
          </a:p>
        </p:txBody>
      </p:sp>
      <p:graphicFrame>
        <p:nvGraphicFramePr>
          <p:cNvPr id="3" name="Table 2"/>
          <p:cNvGraphicFramePr>
            <a:graphicFrameLocks noGrp="1"/>
          </p:cNvGraphicFramePr>
          <p:nvPr>
            <p:extLst>
              <p:ext uri="{D42A27DB-BD31-4B8C-83A1-F6EECF244321}">
                <p14:modId xmlns:p14="http://schemas.microsoft.com/office/powerpoint/2010/main" val="560434048"/>
              </p:ext>
            </p:extLst>
          </p:nvPr>
        </p:nvGraphicFramePr>
        <p:xfrm>
          <a:off x="762000" y="1905000"/>
          <a:ext cx="6858000" cy="3657598"/>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449397">
                <a:tc>
                  <a:txBody>
                    <a:bodyPr/>
                    <a:lstStyle/>
                    <a:p>
                      <a:r>
                        <a:rPr lang="en-IN" dirty="0"/>
                        <a:t>PRODUCTP</a:t>
                      </a:r>
                    </a:p>
                  </a:txBody>
                  <a:tcPr/>
                </a:tc>
                <a:tc>
                  <a:txBody>
                    <a:bodyPr/>
                    <a:lstStyle/>
                    <a:p>
                      <a:r>
                        <a:rPr lang="en-IN" dirty="0"/>
                        <a:t>PRICE</a:t>
                      </a:r>
                    </a:p>
                  </a:txBody>
                  <a:tcPr/>
                </a:tc>
                <a:extLst>
                  <a:ext uri="{0D108BD9-81ED-4DB2-BD59-A6C34878D82A}">
                    <a16:rowId xmlns:a16="http://schemas.microsoft.com/office/drawing/2014/main" val="10000"/>
                  </a:ext>
                </a:extLst>
              </a:tr>
              <a:tr h="449397">
                <a:tc>
                  <a:txBody>
                    <a:bodyPr/>
                    <a:lstStyle/>
                    <a:p>
                      <a:r>
                        <a:rPr lang="en-IN" dirty="0"/>
                        <a:t>Tea,</a:t>
                      </a:r>
                      <a:r>
                        <a:rPr lang="en-IN" baseline="0" dirty="0"/>
                        <a:t> Coffee</a:t>
                      </a:r>
                      <a:endParaRPr lang="en-IN" dirty="0"/>
                    </a:p>
                  </a:txBody>
                  <a:tcPr/>
                </a:tc>
                <a:tc>
                  <a:txBody>
                    <a:bodyPr/>
                    <a:lstStyle/>
                    <a:p>
                      <a:pPr algn="ctr"/>
                      <a:r>
                        <a:rPr lang="en-IN" dirty="0"/>
                        <a:t>10,15-30₹</a:t>
                      </a:r>
                    </a:p>
                  </a:txBody>
                  <a:tcPr/>
                </a:tc>
                <a:extLst>
                  <a:ext uri="{0D108BD9-81ED-4DB2-BD59-A6C34878D82A}">
                    <a16:rowId xmlns:a16="http://schemas.microsoft.com/office/drawing/2014/main" val="10001"/>
                  </a:ext>
                </a:extLst>
              </a:tr>
              <a:tr h="511819">
                <a:tc>
                  <a:txBody>
                    <a:bodyPr/>
                    <a:lstStyle/>
                    <a:p>
                      <a:r>
                        <a:rPr lang="en-IN" baseline="0" dirty="0"/>
                        <a:t>Fruits Juice(</a:t>
                      </a:r>
                      <a:r>
                        <a:rPr lang="en-IN" baseline="0" dirty="0" err="1"/>
                        <a:t>Lemon,Mango,Grapes,etc</a:t>
                      </a:r>
                      <a:r>
                        <a:rPr lang="en-IN" baseline="0" dirty="0"/>
                        <a:t>.)</a:t>
                      </a:r>
                      <a:endParaRPr lang="en-IN" dirty="0"/>
                    </a:p>
                  </a:txBody>
                  <a:tcPr/>
                </a:tc>
                <a:tc>
                  <a:txBody>
                    <a:bodyPr/>
                    <a:lstStyle/>
                    <a:p>
                      <a:pPr algn="ctr"/>
                      <a:r>
                        <a:rPr lang="en-IN" dirty="0"/>
                        <a:t>20-60₹</a:t>
                      </a:r>
                    </a:p>
                  </a:txBody>
                  <a:tcPr/>
                </a:tc>
                <a:extLst>
                  <a:ext uri="{0D108BD9-81ED-4DB2-BD59-A6C34878D82A}">
                    <a16:rowId xmlns:a16="http://schemas.microsoft.com/office/drawing/2014/main" val="10002"/>
                  </a:ext>
                </a:extLst>
              </a:tr>
              <a:tr h="449397">
                <a:tc>
                  <a:txBody>
                    <a:bodyPr/>
                    <a:lstStyle/>
                    <a:p>
                      <a:r>
                        <a:rPr lang="en-IN" dirty="0"/>
                        <a:t>Sandwich</a:t>
                      </a:r>
                    </a:p>
                  </a:txBody>
                  <a:tcPr/>
                </a:tc>
                <a:tc>
                  <a:txBody>
                    <a:bodyPr/>
                    <a:lstStyle/>
                    <a:p>
                      <a:pPr algn="ctr"/>
                      <a:r>
                        <a:rPr lang="en-IN" dirty="0"/>
                        <a:t>15-45₹</a:t>
                      </a:r>
                    </a:p>
                  </a:txBody>
                  <a:tcPr/>
                </a:tc>
                <a:extLst>
                  <a:ext uri="{0D108BD9-81ED-4DB2-BD59-A6C34878D82A}">
                    <a16:rowId xmlns:a16="http://schemas.microsoft.com/office/drawing/2014/main" val="10003"/>
                  </a:ext>
                </a:extLst>
              </a:tr>
              <a:tr h="449397">
                <a:tc>
                  <a:txBody>
                    <a:bodyPr/>
                    <a:lstStyle/>
                    <a:p>
                      <a:r>
                        <a:rPr lang="en-IN" dirty="0"/>
                        <a:t>Cheese Bread</a:t>
                      </a:r>
                    </a:p>
                  </a:txBody>
                  <a:tcPr/>
                </a:tc>
                <a:tc>
                  <a:txBody>
                    <a:bodyPr/>
                    <a:lstStyle/>
                    <a:p>
                      <a:pPr algn="ctr"/>
                      <a:r>
                        <a:rPr lang="en-IN" dirty="0"/>
                        <a:t>35-70₹</a:t>
                      </a:r>
                    </a:p>
                  </a:txBody>
                  <a:tcPr/>
                </a:tc>
                <a:extLst>
                  <a:ext uri="{0D108BD9-81ED-4DB2-BD59-A6C34878D82A}">
                    <a16:rowId xmlns:a16="http://schemas.microsoft.com/office/drawing/2014/main" val="10004"/>
                  </a:ext>
                </a:extLst>
              </a:tr>
              <a:tr h="449397">
                <a:tc>
                  <a:txBody>
                    <a:bodyPr/>
                    <a:lstStyle/>
                    <a:p>
                      <a:r>
                        <a:rPr lang="en-IN" dirty="0" err="1"/>
                        <a:t>Lassi</a:t>
                      </a:r>
                      <a:endParaRPr lang="en-IN" dirty="0"/>
                    </a:p>
                  </a:txBody>
                  <a:tcPr/>
                </a:tc>
                <a:tc>
                  <a:txBody>
                    <a:bodyPr/>
                    <a:lstStyle/>
                    <a:p>
                      <a:pPr algn="ctr"/>
                      <a:r>
                        <a:rPr lang="en-IN" dirty="0"/>
                        <a:t>25-50₹</a:t>
                      </a:r>
                    </a:p>
                  </a:txBody>
                  <a:tcPr/>
                </a:tc>
                <a:extLst>
                  <a:ext uri="{0D108BD9-81ED-4DB2-BD59-A6C34878D82A}">
                    <a16:rowId xmlns:a16="http://schemas.microsoft.com/office/drawing/2014/main" val="10005"/>
                  </a:ext>
                </a:extLst>
              </a:tr>
              <a:tr h="449397">
                <a:tc>
                  <a:txBody>
                    <a:bodyPr/>
                    <a:lstStyle/>
                    <a:p>
                      <a:r>
                        <a:rPr lang="en-IN" dirty="0" err="1"/>
                        <a:t>Falooda</a:t>
                      </a:r>
                      <a:endParaRPr lang="en-IN" dirty="0"/>
                    </a:p>
                  </a:txBody>
                  <a:tcPr/>
                </a:tc>
                <a:tc>
                  <a:txBody>
                    <a:bodyPr/>
                    <a:lstStyle/>
                    <a:p>
                      <a:pPr algn="ctr"/>
                      <a:r>
                        <a:rPr lang="en-IN" dirty="0"/>
                        <a:t>60-150₹</a:t>
                      </a:r>
                    </a:p>
                  </a:txBody>
                  <a:tcPr/>
                </a:tc>
                <a:extLst>
                  <a:ext uri="{0D108BD9-81ED-4DB2-BD59-A6C34878D82A}">
                    <a16:rowId xmlns:a16="http://schemas.microsoft.com/office/drawing/2014/main" val="10006"/>
                  </a:ext>
                </a:extLst>
              </a:tr>
              <a:tr h="449397">
                <a:tc>
                  <a:txBody>
                    <a:bodyPr/>
                    <a:lstStyle/>
                    <a:p>
                      <a:r>
                        <a:rPr lang="en-IN" dirty="0"/>
                        <a:t>Diabetic Dahi</a:t>
                      </a:r>
                    </a:p>
                  </a:txBody>
                  <a:tcPr/>
                </a:tc>
                <a:tc>
                  <a:txBody>
                    <a:bodyPr/>
                    <a:lstStyle/>
                    <a:p>
                      <a:pPr algn="ctr"/>
                      <a:r>
                        <a:rPr lang="en-IN" dirty="0"/>
                        <a:t>10-30₹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98461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3886200" cy="808038"/>
          </a:xfrm>
        </p:spPr>
        <p:txBody>
          <a:bodyPr/>
          <a:lstStyle/>
          <a:p>
            <a:r>
              <a:rPr lang="en-IN" b="1" dirty="0">
                <a:solidFill>
                  <a:schemeClr val="tx1"/>
                </a:solidFill>
              </a:rPr>
              <a:t>RAW MATERIAL</a:t>
            </a:r>
          </a:p>
        </p:txBody>
      </p:sp>
      <p:sp>
        <p:nvSpPr>
          <p:cNvPr id="3" name="Content Placeholder 2"/>
          <p:cNvSpPr>
            <a:spLocks noGrp="1"/>
          </p:cNvSpPr>
          <p:nvPr>
            <p:ph sz="quarter" idx="1"/>
          </p:nvPr>
        </p:nvSpPr>
        <p:spPr>
          <a:xfrm>
            <a:off x="1371600" y="1447800"/>
            <a:ext cx="7467600" cy="4873752"/>
          </a:xfrm>
        </p:spPr>
        <p:txBody>
          <a:bodyPr>
            <a:normAutofit/>
          </a:bodyPr>
          <a:lstStyle/>
          <a:p>
            <a:r>
              <a:rPr lang="en-IN" dirty="0"/>
              <a:t>Vegetables, fruits</a:t>
            </a:r>
          </a:p>
          <a:p>
            <a:r>
              <a:rPr lang="en-IN" dirty="0"/>
              <a:t>Milk, Meat, Fish </a:t>
            </a:r>
          </a:p>
          <a:p>
            <a:r>
              <a:rPr lang="en-IN" dirty="0"/>
              <a:t>Oil </a:t>
            </a:r>
          </a:p>
          <a:p>
            <a:r>
              <a:rPr lang="en-IN" dirty="0"/>
              <a:t>Flour</a:t>
            </a:r>
          </a:p>
          <a:p>
            <a:r>
              <a:rPr lang="en-IN" dirty="0"/>
              <a:t>Glass </a:t>
            </a:r>
          </a:p>
          <a:p>
            <a:r>
              <a:rPr lang="en-IN" dirty="0"/>
              <a:t>Metal </a:t>
            </a:r>
          </a:p>
          <a:p>
            <a:r>
              <a:rPr lang="en-IN" dirty="0"/>
              <a:t>Butter, cheese</a:t>
            </a:r>
          </a:p>
          <a:p>
            <a:r>
              <a:rPr lang="en-IN" dirty="0"/>
              <a:t>Plastic</a:t>
            </a:r>
          </a:p>
          <a:p>
            <a:r>
              <a:rPr lang="en-IN" dirty="0"/>
              <a:t>Straw</a:t>
            </a:r>
          </a:p>
        </p:txBody>
      </p:sp>
      <p:pic>
        <p:nvPicPr>
          <p:cNvPr id="4" name="Picture 3" descr="56a006af-2bc8-40ed-a9f5-28b76a057d34.jpeg"/>
          <p:cNvPicPr>
            <a:picLocks noChangeAspect="1"/>
          </p:cNvPicPr>
          <p:nvPr/>
        </p:nvPicPr>
        <p:blipFill>
          <a:blip r:embed="rId2"/>
          <a:srcRect b="19717"/>
          <a:stretch>
            <a:fillRect/>
          </a:stretch>
        </p:blipFill>
        <p:spPr>
          <a:xfrm>
            <a:off x="3429000" y="4724400"/>
            <a:ext cx="4534143" cy="1905000"/>
          </a:xfrm>
          <a:prstGeom prst="rect">
            <a:avLst/>
          </a:prstGeom>
        </p:spPr>
      </p:pic>
      <p:pic>
        <p:nvPicPr>
          <p:cNvPr id="5" name="Picture 4" descr="f7ef2bc9-1529-4f94-8e1e-ca32d630ca8c.jpeg"/>
          <p:cNvPicPr>
            <a:picLocks noChangeAspect="1"/>
          </p:cNvPicPr>
          <p:nvPr/>
        </p:nvPicPr>
        <p:blipFill>
          <a:blip r:embed="rId3"/>
          <a:stretch>
            <a:fillRect/>
          </a:stretch>
        </p:blipFill>
        <p:spPr>
          <a:xfrm>
            <a:off x="5029200" y="1447800"/>
            <a:ext cx="3048000" cy="3048000"/>
          </a:xfrm>
          <a:prstGeom prst="rect">
            <a:avLst/>
          </a:prstGeom>
        </p:spPr>
      </p:pic>
    </p:spTree>
    <p:extLst>
      <p:ext uri="{BB962C8B-B14F-4D97-AF65-F5344CB8AC3E}">
        <p14:creationId xmlns:p14="http://schemas.microsoft.com/office/powerpoint/2010/main" val="326523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685800"/>
            <a:ext cx="2590800" cy="487288"/>
          </a:xfrm>
        </p:spPr>
        <p:txBody>
          <a:bodyPr>
            <a:noAutofit/>
          </a:bodyPr>
          <a:lstStyle/>
          <a:p>
            <a:r>
              <a:rPr lang="en-IN" sz="4000" dirty="0">
                <a:solidFill>
                  <a:srgbClr val="2207E9"/>
                </a:solidFill>
                <a:latin typeface="Algerian" pitchFamily="82" charset="0"/>
              </a:rPr>
              <a:t>machinery</a:t>
            </a:r>
          </a:p>
        </p:txBody>
      </p:sp>
      <p:sp>
        <p:nvSpPr>
          <p:cNvPr id="3" name="Subtitle 2"/>
          <p:cNvSpPr>
            <a:spLocks noGrp="1"/>
          </p:cNvSpPr>
          <p:nvPr>
            <p:ph type="subTitle" idx="1"/>
          </p:nvPr>
        </p:nvSpPr>
        <p:spPr>
          <a:xfrm>
            <a:off x="2286000" y="1752600"/>
            <a:ext cx="5616624" cy="4191000"/>
          </a:xfrm>
        </p:spPr>
        <p:txBody>
          <a:bodyPr>
            <a:noAutofit/>
          </a:bodyPr>
          <a:lstStyle/>
          <a:p>
            <a:pPr marL="285750" indent="-285750" algn="just">
              <a:buFont typeface="Wingdings" pitchFamily="2" charset="2"/>
              <a:buChar char="q"/>
            </a:pPr>
            <a:r>
              <a:rPr lang="en-IN" sz="1800" dirty="0">
                <a:solidFill>
                  <a:schemeClr val="tx1"/>
                </a:solidFill>
              </a:rPr>
              <a:t>Microwave</a:t>
            </a:r>
          </a:p>
          <a:p>
            <a:pPr marL="285750" indent="-285750" algn="just">
              <a:buFont typeface="Wingdings" pitchFamily="2" charset="2"/>
              <a:buChar char="q"/>
            </a:pPr>
            <a:r>
              <a:rPr lang="en-IN" sz="1800" dirty="0">
                <a:solidFill>
                  <a:schemeClr val="tx1"/>
                </a:solidFill>
              </a:rPr>
              <a:t>Griddle</a:t>
            </a:r>
          </a:p>
          <a:p>
            <a:pPr marL="285750" indent="-285750" algn="just">
              <a:buFont typeface="Wingdings" pitchFamily="2" charset="2"/>
              <a:buChar char="q"/>
            </a:pPr>
            <a:r>
              <a:rPr lang="en-IN" sz="1800" dirty="0">
                <a:solidFill>
                  <a:schemeClr val="tx1"/>
                </a:solidFill>
              </a:rPr>
              <a:t>Refrigerator</a:t>
            </a:r>
          </a:p>
          <a:p>
            <a:pPr marL="285750" indent="-285750" algn="just">
              <a:buFont typeface="Wingdings" pitchFamily="2" charset="2"/>
              <a:buChar char="q"/>
            </a:pPr>
            <a:r>
              <a:rPr lang="en-IN" sz="1800" dirty="0">
                <a:solidFill>
                  <a:schemeClr val="tx1"/>
                </a:solidFill>
              </a:rPr>
              <a:t>Cutting board</a:t>
            </a:r>
          </a:p>
          <a:p>
            <a:pPr marL="285750" indent="-285750" algn="just">
              <a:buFont typeface="Wingdings" pitchFamily="2" charset="2"/>
              <a:buChar char="q"/>
            </a:pPr>
            <a:r>
              <a:rPr lang="en-IN" sz="1800" dirty="0">
                <a:solidFill>
                  <a:schemeClr val="tx1"/>
                </a:solidFill>
              </a:rPr>
              <a:t>Mixture</a:t>
            </a:r>
          </a:p>
          <a:p>
            <a:pPr marL="285750" indent="-285750" algn="just">
              <a:buFont typeface="Wingdings" pitchFamily="2" charset="2"/>
              <a:buChar char="q"/>
            </a:pPr>
            <a:r>
              <a:rPr lang="en-IN" sz="1800" dirty="0">
                <a:solidFill>
                  <a:schemeClr val="tx1"/>
                </a:solidFill>
              </a:rPr>
              <a:t>Knife</a:t>
            </a:r>
          </a:p>
          <a:p>
            <a:pPr marL="285750" indent="-285750" algn="just">
              <a:buFont typeface="Wingdings" pitchFamily="2" charset="2"/>
              <a:buChar char="q"/>
            </a:pPr>
            <a:r>
              <a:rPr lang="en-IN" sz="1800" dirty="0">
                <a:solidFill>
                  <a:schemeClr val="tx1"/>
                </a:solidFill>
              </a:rPr>
              <a:t>Frying pan</a:t>
            </a:r>
          </a:p>
          <a:p>
            <a:pPr marL="285750" indent="-285750" algn="just">
              <a:buFont typeface="Wingdings" pitchFamily="2" charset="2"/>
              <a:buChar char="q"/>
            </a:pPr>
            <a:r>
              <a:rPr lang="en-IN" sz="1800" dirty="0">
                <a:solidFill>
                  <a:schemeClr val="tx1"/>
                </a:solidFill>
              </a:rPr>
              <a:t>Commercial gas and oven</a:t>
            </a:r>
          </a:p>
          <a:p>
            <a:pPr marL="285750" indent="-285750" algn="just">
              <a:buFont typeface="Wingdings" pitchFamily="2" charset="2"/>
              <a:buChar char="q"/>
            </a:pPr>
            <a:r>
              <a:rPr lang="en-IN" dirty="0">
                <a:solidFill>
                  <a:schemeClr val="tx1"/>
                </a:solidFill>
              </a:rPr>
              <a:t>Hot pot</a:t>
            </a:r>
          </a:p>
          <a:p>
            <a:pPr marL="285750" indent="-285750" algn="just">
              <a:buFont typeface="Wingdings" pitchFamily="2" charset="2"/>
              <a:buChar char="q"/>
            </a:pPr>
            <a:r>
              <a:rPr lang="en-IN" sz="1800" dirty="0">
                <a:solidFill>
                  <a:schemeClr val="tx1"/>
                </a:solidFill>
              </a:rPr>
              <a:t>Slush machine</a:t>
            </a:r>
          </a:p>
          <a:p>
            <a:pPr marL="285750" indent="-285750" algn="just">
              <a:buFont typeface="Wingdings" pitchFamily="2" charset="2"/>
              <a:buChar char="q"/>
            </a:pPr>
            <a:endParaRPr lang="en-IN" sz="1800" dirty="0">
              <a:solidFill>
                <a:schemeClr val="tx1"/>
              </a:solidFill>
            </a:endParaRPr>
          </a:p>
          <a:p>
            <a:pPr marL="285750" indent="-285750" algn="just">
              <a:buFont typeface="Wingdings" pitchFamily="2" charset="2"/>
              <a:buChar char="q"/>
            </a:pPr>
            <a:endParaRPr lang="en-IN" sz="1800" dirty="0">
              <a:solidFill>
                <a:schemeClr val="tx1"/>
              </a:solidFill>
            </a:endParaRPr>
          </a:p>
        </p:txBody>
      </p:sp>
      <p:pic>
        <p:nvPicPr>
          <p:cNvPr id="4" name="Picture 3" descr="41382676-aea8-4de8-a63c-c3f839d0c6d3.jpeg"/>
          <p:cNvPicPr>
            <a:picLocks noChangeAspect="1"/>
          </p:cNvPicPr>
          <p:nvPr/>
        </p:nvPicPr>
        <p:blipFill>
          <a:blip r:embed="rId2"/>
          <a:stretch>
            <a:fillRect/>
          </a:stretch>
        </p:blipFill>
        <p:spPr>
          <a:xfrm>
            <a:off x="5181600" y="1739614"/>
            <a:ext cx="3200400" cy="2222786"/>
          </a:xfrm>
          <a:prstGeom prst="rect">
            <a:avLst/>
          </a:prstGeom>
          <a:ln>
            <a:noFill/>
          </a:ln>
          <a:effectLst>
            <a:softEdge rad="112500"/>
          </a:effectLst>
        </p:spPr>
      </p:pic>
    </p:spTree>
    <p:extLst>
      <p:ext uri="{BB962C8B-B14F-4D97-AF65-F5344CB8AC3E}">
        <p14:creationId xmlns:p14="http://schemas.microsoft.com/office/powerpoint/2010/main" val="224737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81000"/>
            <a:ext cx="4038600" cy="804664"/>
          </a:xfrm>
        </p:spPr>
        <p:txBody>
          <a:bodyPr>
            <a:noAutofit/>
          </a:bodyPr>
          <a:lstStyle/>
          <a:p>
            <a:r>
              <a:rPr lang="en-IN" sz="3600" dirty="0">
                <a:solidFill>
                  <a:schemeClr val="tx1"/>
                </a:solidFill>
              </a:rPr>
              <a:t>INVESTMENT:-</a:t>
            </a:r>
          </a:p>
        </p:txBody>
      </p:sp>
      <p:sp>
        <p:nvSpPr>
          <p:cNvPr id="3" name="Subtitle 2"/>
          <p:cNvSpPr>
            <a:spLocks noGrp="1"/>
          </p:cNvSpPr>
          <p:nvPr>
            <p:ph type="subTitle" idx="1"/>
          </p:nvPr>
        </p:nvSpPr>
        <p:spPr>
          <a:xfrm>
            <a:off x="1447800" y="1524000"/>
            <a:ext cx="7543800" cy="4464496"/>
          </a:xfrm>
        </p:spPr>
        <p:txBody>
          <a:bodyPr>
            <a:normAutofit/>
          </a:bodyPr>
          <a:lstStyle/>
          <a:p>
            <a:pPr algn="l"/>
            <a:r>
              <a:rPr lang="en-IN" dirty="0">
                <a:solidFill>
                  <a:schemeClr val="tx1"/>
                </a:solidFill>
              </a:rPr>
              <a:t>  Total capital approx 5 lakhs 3 thousand</a:t>
            </a:r>
          </a:p>
          <a:p>
            <a:pPr algn="l"/>
            <a:r>
              <a:rPr lang="en-IN" dirty="0">
                <a:solidFill>
                  <a:schemeClr val="tx1"/>
                </a:solidFill>
              </a:rPr>
              <a:t>                    Small size food truck – 3 lakhs</a:t>
            </a:r>
          </a:p>
          <a:p>
            <a:pPr algn="l"/>
            <a:r>
              <a:rPr lang="en-IN" dirty="0">
                <a:solidFill>
                  <a:schemeClr val="tx1"/>
                </a:solidFill>
              </a:rPr>
              <a:t>                                         Licence    -  1 lakh</a:t>
            </a:r>
          </a:p>
          <a:p>
            <a:r>
              <a:rPr lang="en-IN" dirty="0">
                <a:solidFill>
                  <a:schemeClr val="tx1"/>
                </a:solidFill>
              </a:rPr>
              <a:t>      Truck colour and decoration   - 50,000.00</a:t>
            </a:r>
          </a:p>
          <a:p>
            <a:pPr algn="l"/>
            <a:r>
              <a:rPr lang="en-IN" dirty="0">
                <a:solidFill>
                  <a:schemeClr val="tx1"/>
                </a:solidFill>
              </a:rPr>
              <a:t>                           Fire  extinguisher - </a:t>
            </a:r>
            <a:r>
              <a:rPr lang="en-IN" sz="2400" dirty="0">
                <a:solidFill>
                  <a:schemeClr val="tx1"/>
                </a:solidFill>
              </a:rPr>
              <a:t>1,549.00</a:t>
            </a:r>
          </a:p>
          <a:p>
            <a:r>
              <a:rPr lang="en-IN" sz="2400" dirty="0">
                <a:solidFill>
                  <a:schemeClr val="tx1"/>
                </a:solidFill>
              </a:rPr>
              <a:t>                                  Kitchen body - 30,700.00</a:t>
            </a:r>
          </a:p>
          <a:p>
            <a:r>
              <a:rPr lang="en-IN" sz="2400" dirty="0">
                <a:solidFill>
                  <a:schemeClr val="tx1"/>
                </a:solidFill>
              </a:rPr>
              <a:t>                                     Other Exp. </a:t>
            </a:r>
            <a:r>
              <a:rPr lang="en-IN" sz="2400">
                <a:solidFill>
                  <a:schemeClr val="tx1"/>
                </a:solidFill>
              </a:rPr>
              <a:t>– 20000.00</a:t>
            </a:r>
            <a:endParaRPr lang="en-IN" sz="2400" dirty="0">
              <a:solidFill>
                <a:schemeClr val="tx1"/>
              </a:solidFill>
            </a:endParaRPr>
          </a:p>
          <a:p>
            <a:pPr algn="l"/>
            <a:r>
              <a:rPr lang="en-IN" sz="2400" dirty="0">
                <a:solidFill>
                  <a:schemeClr val="tx1"/>
                </a:solidFill>
              </a:rPr>
              <a:t>                              </a:t>
            </a:r>
          </a:p>
          <a:p>
            <a:r>
              <a:rPr lang="en-IN" sz="2400" dirty="0">
                <a:solidFill>
                  <a:schemeClr val="tx1"/>
                </a:solidFill>
              </a:rPr>
              <a:t>                                          Total= 5,02,249₹     </a:t>
            </a:r>
          </a:p>
        </p:txBody>
      </p:sp>
      <p:pic>
        <p:nvPicPr>
          <p:cNvPr id="4" name="Picture 3" descr="3d99c375-94a6-4222-b747-fc2fbffa913e.jpeg"/>
          <p:cNvPicPr>
            <a:picLocks noChangeAspect="1"/>
          </p:cNvPicPr>
          <p:nvPr/>
        </p:nvPicPr>
        <p:blipFill>
          <a:blip r:embed="rId2"/>
          <a:stretch>
            <a:fillRect/>
          </a:stretch>
        </p:blipFill>
        <p:spPr>
          <a:xfrm>
            <a:off x="1752600" y="3810000"/>
            <a:ext cx="2667000" cy="21186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737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609600"/>
            <a:ext cx="6019800" cy="864096"/>
          </a:xfrm>
        </p:spPr>
        <p:txBody>
          <a:bodyPr>
            <a:normAutofit fontScale="90000"/>
          </a:bodyPr>
          <a:lstStyle/>
          <a:p>
            <a:r>
              <a:rPr lang="en-IN" sz="3600" dirty="0">
                <a:solidFill>
                  <a:schemeClr val="tx1"/>
                </a:solidFill>
              </a:rPr>
              <a:t>TARGETED CUSTOMER:-</a:t>
            </a:r>
          </a:p>
        </p:txBody>
      </p:sp>
      <p:sp>
        <p:nvSpPr>
          <p:cNvPr id="3" name="Subtitle 2"/>
          <p:cNvSpPr>
            <a:spLocks noGrp="1"/>
          </p:cNvSpPr>
          <p:nvPr>
            <p:ph type="subTitle" idx="1"/>
          </p:nvPr>
        </p:nvSpPr>
        <p:spPr>
          <a:xfrm>
            <a:off x="1752600" y="1905000"/>
            <a:ext cx="8280920" cy="2520280"/>
          </a:xfrm>
        </p:spPr>
        <p:txBody>
          <a:bodyPr>
            <a:normAutofit/>
          </a:bodyPr>
          <a:lstStyle/>
          <a:p>
            <a:pPr marL="514350" indent="-514350" algn="just">
              <a:buFont typeface="Wingdings" pitchFamily="2" charset="2"/>
              <a:buChar char="v"/>
            </a:pPr>
            <a:r>
              <a:rPr lang="en-IN" dirty="0">
                <a:solidFill>
                  <a:schemeClr val="tx1"/>
                </a:solidFill>
              </a:rPr>
              <a:t>Shopping areas.</a:t>
            </a:r>
          </a:p>
          <a:p>
            <a:pPr marL="514350" indent="-514350" algn="just">
              <a:buFont typeface="Wingdings" pitchFamily="2" charset="2"/>
              <a:buChar char="v"/>
            </a:pPr>
            <a:r>
              <a:rPr lang="en-IN" dirty="0">
                <a:solidFill>
                  <a:schemeClr val="tx1"/>
                </a:solidFill>
              </a:rPr>
              <a:t>Offices.</a:t>
            </a:r>
          </a:p>
          <a:p>
            <a:pPr marL="514350" indent="-514350" algn="just">
              <a:buFont typeface="Wingdings" pitchFamily="2" charset="2"/>
              <a:buChar char="v"/>
            </a:pPr>
            <a:r>
              <a:rPr lang="en-IN" dirty="0">
                <a:solidFill>
                  <a:schemeClr val="tx1"/>
                </a:solidFill>
              </a:rPr>
              <a:t>School.</a:t>
            </a:r>
          </a:p>
          <a:p>
            <a:pPr marL="514350" indent="-514350" algn="just">
              <a:buFont typeface="Wingdings" pitchFamily="2" charset="2"/>
              <a:buChar char="v"/>
            </a:pPr>
            <a:r>
              <a:rPr lang="en-IN" dirty="0">
                <a:solidFill>
                  <a:schemeClr val="tx1"/>
                </a:solidFill>
              </a:rPr>
              <a:t>Collage.</a:t>
            </a:r>
          </a:p>
          <a:p>
            <a:pPr marL="514350" indent="-514350" algn="just">
              <a:buFont typeface="Wingdings" pitchFamily="2" charset="2"/>
              <a:buChar char="v"/>
            </a:pPr>
            <a:r>
              <a:rPr lang="en-IN" dirty="0">
                <a:solidFill>
                  <a:schemeClr val="tx1"/>
                </a:solidFill>
              </a:rPr>
              <a:t>Parks.</a:t>
            </a:r>
          </a:p>
          <a:p>
            <a:pPr marL="514350" indent="-514350" algn="just">
              <a:buFont typeface="Wingdings" pitchFamily="2" charset="2"/>
              <a:buChar char="v"/>
            </a:pPr>
            <a:r>
              <a:rPr lang="en-IN" dirty="0">
                <a:solidFill>
                  <a:schemeClr val="tx1"/>
                </a:solidFill>
              </a:rPr>
              <a:t>Religious place.</a:t>
            </a:r>
          </a:p>
          <a:p>
            <a:pPr marL="514350" indent="-514350" algn="just">
              <a:buFont typeface="Wingdings" pitchFamily="2" charset="2"/>
              <a:buChar char="v"/>
            </a:pPr>
            <a:r>
              <a:rPr lang="en-IN" dirty="0">
                <a:solidFill>
                  <a:schemeClr val="tx1"/>
                </a:solidFill>
              </a:rPr>
              <a:t>Community centres.</a:t>
            </a:r>
          </a:p>
        </p:txBody>
      </p:sp>
    </p:spTree>
    <p:extLst>
      <p:ext uri="{BB962C8B-B14F-4D97-AF65-F5344CB8AC3E}">
        <p14:creationId xmlns:p14="http://schemas.microsoft.com/office/powerpoint/2010/main" val="224737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762000"/>
            <a:ext cx="7669088" cy="585410"/>
          </a:xfrm>
        </p:spPr>
        <p:txBody>
          <a:bodyPr>
            <a:normAutofit fontScale="90000"/>
          </a:bodyPr>
          <a:lstStyle/>
          <a:p>
            <a:r>
              <a:rPr lang="en-IN" sz="2800" dirty="0">
                <a:solidFill>
                  <a:schemeClr val="tx1"/>
                </a:solidFill>
              </a:rPr>
              <a:t>HOW TO ATTRACT CUSTOMERS TO MY FOOD TRUCK?</a:t>
            </a:r>
          </a:p>
        </p:txBody>
      </p:sp>
      <p:sp>
        <p:nvSpPr>
          <p:cNvPr id="3" name="Subtitle 2"/>
          <p:cNvSpPr>
            <a:spLocks noGrp="1"/>
          </p:cNvSpPr>
          <p:nvPr>
            <p:ph type="subTitle" idx="1"/>
          </p:nvPr>
        </p:nvSpPr>
        <p:spPr>
          <a:xfrm>
            <a:off x="2091680" y="1676400"/>
            <a:ext cx="7052320" cy="1199704"/>
          </a:xfrm>
        </p:spPr>
        <p:txBody>
          <a:bodyPr>
            <a:noAutofit/>
          </a:bodyPr>
          <a:lstStyle/>
          <a:p>
            <a:pPr marL="285750" indent="-285750" algn="just">
              <a:buFont typeface="Wingdings" pitchFamily="2" charset="2"/>
              <a:buChar char="§"/>
            </a:pPr>
            <a:r>
              <a:rPr lang="en-IN" sz="2000" dirty="0">
                <a:solidFill>
                  <a:schemeClr val="tx1"/>
                </a:solidFill>
              </a:rPr>
              <a:t>Serve good food so I need to have a good product.</a:t>
            </a:r>
          </a:p>
          <a:p>
            <a:pPr marL="285750" indent="-285750" algn="just">
              <a:buFont typeface="Wingdings" pitchFamily="2" charset="2"/>
              <a:buChar char="§"/>
            </a:pPr>
            <a:r>
              <a:rPr lang="en-IN" sz="2000" dirty="0">
                <a:solidFill>
                  <a:schemeClr val="tx1"/>
                </a:solidFill>
              </a:rPr>
              <a:t>Show how my food is unique.</a:t>
            </a:r>
          </a:p>
          <a:p>
            <a:pPr marL="285750" indent="-285750" algn="just">
              <a:buFont typeface="Wingdings" pitchFamily="2" charset="2"/>
              <a:buChar char="§"/>
            </a:pPr>
            <a:r>
              <a:rPr lang="en-IN" sz="2000" dirty="0">
                <a:solidFill>
                  <a:schemeClr val="tx1"/>
                </a:solidFill>
              </a:rPr>
              <a:t>Differentiate myself from the competition.</a:t>
            </a:r>
          </a:p>
          <a:p>
            <a:pPr marL="285750" indent="-285750" algn="just">
              <a:buFont typeface="Wingdings" pitchFamily="2" charset="2"/>
              <a:buChar char="§"/>
            </a:pPr>
            <a:r>
              <a:rPr lang="en-IN" sz="2000" dirty="0">
                <a:solidFill>
                  <a:schemeClr val="tx1"/>
                </a:solidFill>
              </a:rPr>
              <a:t>Pick a good location.</a:t>
            </a:r>
          </a:p>
          <a:p>
            <a:pPr marL="285750" indent="-285750" algn="just">
              <a:buFont typeface="Wingdings" pitchFamily="2" charset="2"/>
              <a:buChar char="§"/>
            </a:pPr>
            <a:r>
              <a:rPr lang="en-IN" sz="2000" dirty="0">
                <a:solidFill>
                  <a:schemeClr val="tx1"/>
                </a:solidFill>
              </a:rPr>
              <a:t>Be creative with the design of my truck. </a:t>
            </a:r>
          </a:p>
          <a:p>
            <a:pPr marL="285750" indent="-285750" algn="just">
              <a:buFont typeface="Wingdings" pitchFamily="2" charset="2"/>
              <a:buChar char="§"/>
            </a:pPr>
            <a:r>
              <a:rPr lang="en-IN" sz="2000" dirty="0">
                <a:solidFill>
                  <a:schemeClr val="tx1"/>
                </a:solidFill>
              </a:rPr>
              <a:t>Install a TV screen.</a:t>
            </a:r>
          </a:p>
          <a:p>
            <a:pPr marL="285750" indent="-285750" algn="just">
              <a:buFont typeface="Wingdings" pitchFamily="2" charset="2"/>
              <a:buChar char="§"/>
            </a:pPr>
            <a:r>
              <a:rPr lang="en-IN" sz="2000" dirty="0">
                <a:solidFill>
                  <a:schemeClr val="tx1"/>
                </a:solidFill>
              </a:rPr>
              <a:t>Light up at night. </a:t>
            </a:r>
          </a:p>
        </p:txBody>
      </p:sp>
    </p:spTree>
    <p:extLst>
      <p:ext uri="{BB962C8B-B14F-4D97-AF65-F5344CB8AC3E}">
        <p14:creationId xmlns:p14="http://schemas.microsoft.com/office/powerpoint/2010/main" val="2247371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6dd128fc-feaa-48ee-aed0-5d4cea0eab3b.jpeg"/>
          <p:cNvPicPr>
            <a:picLocks noChangeAspect="1"/>
          </p:cNvPicPr>
          <p:nvPr/>
        </p:nvPicPr>
        <p:blipFill>
          <a:blip r:embed="rId2" cstate="print"/>
          <a:stretch>
            <a:fillRect/>
          </a:stretch>
        </p:blipFill>
        <p:spPr>
          <a:xfrm>
            <a:off x="4800600" y="4114800"/>
            <a:ext cx="3543300" cy="2362200"/>
          </a:xfrm>
          <a:prstGeom prst="rect">
            <a:avLst/>
          </a:prstGeom>
        </p:spPr>
      </p:pic>
      <p:sp>
        <p:nvSpPr>
          <p:cNvPr id="5" name="TextBox 4"/>
          <p:cNvSpPr txBox="1"/>
          <p:nvPr/>
        </p:nvSpPr>
        <p:spPr>
          <a:xfrm>
            <a:off x="1981200" y="1143000"/>
            <a:ext cx="2592288" cy="523220"/>
          </a:xfrm>
          <a:prstGeom prst="rect">
            <a:avLst/>
          </a:prstGeom>
          <a:noFill/>
        </p:spPr>
        <p:txBody>
          <a:bodyPr wrap="square" rtlCol="0">
            <a:spAutoFit/>
          </a:bodyPr>
          <a:lstStyle/>
          <a:p>
            <a:r>
              <a:rPr lang="en-IN" sz="2800" b="1" dirty="0"/>
              <a:t>MANPOWER</a:t>
            </a:r>
          </a:p>
        </p:txBody>
      </p:sp>
      <p:sp>
        <p:nvSpPr>
          <p:cNvPr id="6" name="TextBox 5"/>
          <p:cNvSpPr txBox="1"/>
          <p:nvPr/>
        </p:nvSpPr>
        <p:spPr>
          <a:xfrm>
            <a:off x="2514600" y="1905000"/>
            <a:ext cx="2304256" cy="461665"/>
          </a:xfrm>
          <a:prstGeom prst="rect">
            <a:avLst/>
          </a:prstGeom>
          <a:noFill/>
        </p:spPr>
        <p:txBody>
          <a:bodyPr wrap="square" rtlCol="0">
            <a:spAutoFit/>
          </a:bodyPr>
          <a:lstStyle/>
          <a:p>
            <a:r>
              <a:rPr lang="en-IN" sz="2400" dirty="0"/>
              <a:t>I need 2 people</a:t>
            </a:r>
          </a:p>
        </p:txBody>
      </p:sp>
      <p:sp>
        <p:nvSpPr>
          <p:cNvPr id="7" name="TextBox 6"/>
          <p:cNvSpPr txBox="1"/>
          <p:nvPr/>
        </p:nvSpPr>
        <p:spPr>
          <a:xfrm>
            <a:off x="2667000" y="3276600"/>
            <a:ext cx="2151590" cy="523220"/>
          </a:xfrm>
          <a:prstGeom prst="rect">
            <a:avLst/>
          </a:prstGeom>
          <a:noFill/>
        </p:spPr>
        <p:txBody>
          <a:bodyPr wrap="square" rtlCol="0">
            <a:spAutoFit/>
          </a:bodyPr>
          <a:lstStyle/>
          <a:p>
            <a:r>
              <a:rPr lang="en-IN" sz="2800" b="1" dirty="0"/>
              <a:t>PROFIT</a:t>
            </a:r>
          </a:p>
        </p:txBody>
      </p:sp>
      <p:sp>
        <p:nvSpPr>
          <p:cNvPr id="8" name="TextBox 7"/>
          <p:cNvSpPr txBox="1"/>
          <p:nvPr/>
        </p:nvSpPr>
        <p:spPr>
          <a:xfrm>
            <a:off x="2819400" y="4114800"/>
            <a:ext cx="3200400" cy="461665"/>
          </a:xfrm>
          <a:prstGeom prst="rect">
            <a:avLst/>
          </a:prstGeom>
          <a:noFill/>
        </p:spPr>
        <p:txBody>
          <a:bodyPr wrap="square" rtlCol="0">
            <a:spAutoFit/>
          </a:bodyPr>
          <a:lstStyle/>
          <a:p>
            <a:r>
              <a:rPr lang="en-US" sz="2400" dirty="0"/>
              <a:t>Depending on selling</a:t>
            </a:r>
          </a:p>
        </p:txBody>
      </p:sp>
      <p:pic>
        <p:nvPicPr>
          <p:cNvPr id="10" name="Picture 9" descr="9dde9a7d-f8df-42b5-b13a-37a92dc16043.jpeg"/>
          <p:cNvPicPr>
            <a:picLocks noChangeAspect="1"/>
          </p:cNvPicPr>
          <p:nvPr/>
        </p:nvPicPr>
        <p:blipFill>
          <a:blip r:embed="rId3"/>
          <a:stretch>
            <a:fillRect/>
          </a:stretch>
        </p:blipFill>
        <p:spPr>
          <a:xfrm>
            <a:off x="5486400" y="1295400"/>
            <a:ext cx="3136392"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7371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5943600" cy="533400"/>
          </a:xfrm>
        </p:spPr>
        <p:style>
          <a:lnRef idx="3">
            <a:schemeClr val="lt1"/>
          </a:lnRef>
          <a:fillRef idx="1">
            <a:schemeClr val="accent1"/>
          </a:fillRef>
          <a:effectRef idx="1">
            <a:schemeClr val="accent1"/>
          </a:effectRef>
          <a:fontRef idx="minor">
            <a:schemeClr val="lt1"/>
          </a:fontRef>
        </p:style>
        <p:txBody>
          <a:bodyPr>
            <a:noAutofit/>
          </a:bodyPr>
          <a:lstStyle/>
          <a:p>
            <a:r>
              <a:rPr lang="en-IN" sz="3600" dirty="0"/>
              <a:t>Marketing Strategies</a:t>
            </a:r>
          </a:p>
        </p:txBody>
      </p:sp>
      <p:graphicFrame>
        <p:nvGraphicFramePr>
          <p:cNvPr id="15" name="Diagram 14"/>
          <p:cNvGraphicFramePr/>
          <p:nvPr/>
        </p:nvGraphicFramePr>
        <p:xfrm>
          <a:off x="1524000" y="1447800"/>
          <a:ext cx="7086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4c2d62ef-4931-4ec8-9072-6655c385dff9.jpeg"/>
          <p:cNvPicPr>
            <a:picLocks noChangeAspect="1"/>
          </p:cNvPicPr>
          <p:nvPr/>
        </p:nvPicPr>
        <p:blipFill>
          <a:blip r:embed="rId7" cstate="print"/>
          <a:stretch>
            <a:fillRect/>
          </a:stretch>
        </p:blipFill>
        <p:spPr>
          <a:xfrm>
            <a:off x="4114800" y="2895600"/>
            <a:ext cx="2209800" cy="1676400"/>
          </a:xfrm>
          <a:prstGeom prst="ellipse">
            <a:avLst/>
          </a:prstGeom>
          <a:ln>
            <a:noFill/>
          </a:ln>
          <a:effectLst>
            <a:softEdge rad="112500"/>
          </a:effectLst>
        </p:spPr>
      </p:pic>
    </p:spTree>
    <p:extLst>
      <p:ext uri="{BB962C8B-B14F-4D97-AF65-F5344CB8AC3E}">
        <p14:creationId xmlns:p14="http://schemas.microsoft.com/office/powerpoint/2010/main" val="52233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762000"/>
            <a:ext cx="6096000" cy="792088"/>
          </a:xfrm>
        </p:spPr>
        <p:txBody>
          <a:bodyPr>
            <a:noAutofit/>
          </a:bodyPr>
          <a:lstStyle/>
          <a:p>
            <a:r>
              <a:rPr lang="en-IN" sz="3200" dirty="0">
                <a:solidFill>
                  <a:schemeClr val="tx1"/>
                </a:solidFill>
              </a:rPr>
              <a:t>Selecting Business Scale</a:t>
            </a:r>
          </a:p>
        </p:txBody>
      </p:sp>
      <p:sp>
        <p:nvSpPr>
          <p:cNvPr id="3" name="Subtitle 2"/>
          <p:cNvSpPr>
            <a:spLocks noGrp="1"/>
          </p:cNvSpPr>
          <p:nvPr>
            <p:ph type="subTitle" idx="1"/>
          </p:nvPr>
        </p:nvSpPr>
        <p:spPr>
          <a:xfrm>
            <a:off x="1143000" y="1905000"/>
            <a:ext cx="7772400" cy="2376264"/>
          </a:xfrm>
        </p:spPr>
        <p:txBody>
          <a:bodyPr>
            <a:noAutofit/>
          </a:bodyPr>
          <a:lstStyle/>
          <a:p>
            <a:pPr marL="342900" indent="-342900" algn="just">
              <a:buFont typeface="Wingdings" pitchFamily="2" charset="2"/>
              <a:buChar char="q"/>
            </a:pPr>
            <a:r>
              <a:rPr lang="en-IN" sz="2400" dirty="0">
                <a:solidFill>
                  <a:schemeClr val="tx1"/>
                </a:solidFill>
              </a:rPr>
              <a:t>I am new in this business so, I starts with 1 small size  mobile food shop it not means that it will be like as a cart which you  ever  seen in markets but it is bigger than cart.</a:t>
            </a:r>
          </a:p>
          <a:p>
            <a:pPr algn="just"/>
            <a:endParaRPr lang="en-IN" sz="2400" dirty="0">
              <a:solidFill>
                <a:schemeClr val="tx1"/>
              </a:solidFill>
            </a:endParaRPr>
          </a:p>
          <a:p>
            <a:pPr marL="342900" indent="-342900" algn="just">
              <a:buFont typeface="Wingdings" pitchFamily="2" charset="2"/>
              <a:buChar char="q"/>
            </a:pPr>
            <a:r>
              <a:rPr lang="en-IN" sz="2400" dirty="0">
                <a:solidFill>
                  <a:schemeClr val="tx1"/>
                </a:solidFill>
              </a:rPr>
              <a:t>    In starting I am doing work my </a:t>
            </a:r>
            <a:r>
              <a:rPr lang="en-IN" sz="2400" dirty="0" err="1">
                <a:solidFill>
                  <a:schemeClr val="tx1"/>
                </a:solidFill>
              </a:rPr>
              <a:t>sarrunding</a:t>
            </a:r>
            <a:r>
              <a:rPr lang="en-IN" sz="2400" dirty="0">
                <a:solidFill>
                  <a:schemeClr val="tx1"/>
                </a:solidFill>
              </a:rPr>
              <a:t> area</a:t>
            </a:r>
            <a:r>
              <a:rPr lang="en-IN" sz="2400" dirty="0"/>
              <a:t>.</a:t>
            </a:r>
          </a:p>
        </p:txBody>
      </p:sp>
    </p:spTree>
    <p:extLst>
      <p:ext uri="{BB962C8B-B14F-4D97-AF65-F5344CB8AC3E}">
        <p14:creationId xmlns:p14="http://schemas.microsoft.com/office/powerpoint/2010/main" val="52233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990600"/>
            <a:ext cx="5791200" cy="584775"/>
          </a:xfrm>
          <a:prstGeom prst="rect">
            <a:avLst/>
          </a:prstGeom>
          <a:noFill/>
        </p:spPr>
        <p:txBody>
          <a:bodyPr wrap="square" rtlCol="0">
            <a:spAutoFit/>
          </a:bodyPr>
          <a:lstStyle/>
          <a:p>
            <a:r>
              <a:rPr lang="en-IN" sz="3200" b="1" dirty="0"/>
              <a:t>Relationship Marketing </a:t>
            </a:r>
          </a:p>
        </p:txBody>
      </p:sp>
      <p:sp>
        <p:nvSpPr>
          <p:cNvPr id="5" name="Rectangle 4"/>
          <p:cNvSpPr/>
          <p:nvPr/>
        </p:nvSpPr>
        <p:spPr>
          <a:xfrm>
            <a:off x="1043608" y="2132856"/>
            <a:ext cx="7488832" cy="2031325"/>
          </a:xfrm>
          <a:prstGeom prst="rect">
            <a:avLst/>
          </a:prstGeom>
        </p:spPr>
        <p:txBody>
          <a:bodyPr wrap="square">
            <a:spAutoFit/>
          </a:bodyPr>
          <a:lstStyle/>
          <a:p>
            <a:pPr marL="285750" indent="-285750" algn="just">
              <a:buFont typeface="Wingdings" pitchFamily="2" charset="2"/>
              <a:buChar char="Ø"/>
            </a:pPr>
            <a:r>
              <a:rPr lang="en-IN" b="1" dirty="0">
                <a:latin typeface="Times New Roman" pitchFamily="18" charset="0"/>
                <a:cs typeface="Times New Roman" pitchFamily="18" charset="0"/>
              </a:rPr>
              <a:t>It is an old and very effective strategy used in many businesses.</a:t>
            </a:r>
          </a:p>
          <a:p>
            <a:pPr marL="285750" indent="-285750" algn="just">
              <a:buFont typeface="Wingdings" pitchFamily="2" charset="2"/>
              <a:buChar char="Ø"/>
            </a:pPr>
            <a:endParaRPr lang="en-IN" b="1" dirty="0">
              <a:latin typeface="Times New Roman" pitchFamily="18" charset="0"/>
              <a:cs typeface="Times New Roman" pitchFamily="18" charset="0"/>
            </a:endParaRPr>
          </a:p>
          <a:p>
            <a:pPr marL="285750" indent="-285750" algn="just">
              <a:buFont typeface="Wingdings" pitchFamily="2" charset="2"/>
              <a:buChar char="Ø"/>
            </a:pPr>
            <a:r>
              <a:rPr lang="en-IN" b="1" dirty="0">
                <a:latin typeface="Times New Roman" pitchFamily="18" charset="0"/>
                <a:cs typeface="Times New Roman" pitchFamily="18" charset="0"/>
              </a:rPr>
              <a:t>In this strategy I am focus on the long-term customer relationships to enhance reputation.</a:t>
            </a:r>
          </a:p>
          <a:p>
            <a:pPr marL="285750" indent="-285750" algn="just">
              <a:buFont typeface="Wingdings" pitchFamily="2" charset="2"/>
              <a:buChar char="Ø"/>
            </a:pPr>
            <a:endParaRPr lang="en-IN" b="1" dirty="0">
              <a:latin typeface="Times New Roman" pitchFamily="18" charset="0"/>
              <a:cs typeface="Times New Roman" pitchFamily="18" charset="0"/>
            </a:endParaRPr>
          </a:p>
          <a:p>
            <a:pPr marL="285750" indent="-285750" algn="just">
              <a:buFont typeface="Wingdings" pitchFamily="2" charset="2"/>
              <a:buChar char="Ø"/>
            </a:pPr>
            <a:r>
              <a:rPr lang="en-IN" b="1" dirty="0">
                <a:latin typeface="Times New Roman" pitchFamily="18" charset="0"/>
                <a:cs typeface="Times New Roman" pitchFamily="18" charset="0"/>
              </a:rPr>
              <a:t>We will try to create strong, even emotional, customer connections to a brand that can lead us to </a:t>
            </a:r>
            <a:r>
              <a:rPr lang="en-IN" b="1" dirty="0" err="1">
                <a:latin typeface="Times New Roman" pitchFamily="18" charset="0"/>
                <a:cs typeface="Times New Roman" pitchFamily="18" charset="0"/>
              </a:rPr>
              <a:t>ongoing</a:t>
            </a:r>
            <a:r>
              <a:rPr lang="en-IN" b="1" dirty="0">
                <a:latin typeface="Times New Roman" pitchFamily="18" charset="0"/>
                <a:cs typeface="Times New Roman" pitchFamily="18" charset="0"/>
              </a:rPr>
              <a:t> business.</a:t>
            </a:r>
          </a:p>
        </p:txBody>
      </p:sp>
      <p:pic>
        <p:nvPicPr>
          <p:cNvPr id="4" name="Picture 3" descr="54167f49-98cc-4275-ac8f-feee03f037f6.jpeg"/>
          <p:cNvPicPr>
            <a:picLocks noChangeAspect="1"/>
          </p:cNvPicPr>
          <p:nvPr/>
        </p:nvPicPr>
        <p:blipFill>
          <a:blip r:embed="rId2"/>
          <a:srcRect l="1111" t="20000" r="1111" b="14444"/>
          <a:stretch>
            <a:fillRect/>
          </a:stretch>
        </p:blipFill>
        <p:spPr>
          <a:xfrm>
            <a:off x="4343400" y="4267200"/>
            <a:ext cx="3886200" cy="2247900"/>
          </a:xfrm>
          <a:prstGeom prst="rect">
            <a:avLst/>
          </a:prstGeom>
          <a:ln>
            <a:noFill/>
          </a:ln>
          <a:effectLst>
            <a:softEdge rad="112500"/>
          </a:effectLst>
        </p:spPr>
      </p:pic>
    </p:spTree>
    <p:extLst>
      <p:ext uri="{BB962C8B-B14F-4D97-AF65-F5344CB8AC3E}">
        <p14:creationId xmlns:p14="http://schemas.microsoft.com/office/powerpoint/2010/main" val="50016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BE1A-6745-42AD-AAB4-6E508DCC92BC}"/>
              </a:ext>
            </a:extLst>
          </p:cNvPr>
          <p:cNvSpPr>
            <a:spLocks noGrp="1"/>
          </p:cNvSpPr>
          <p:nvPr>
            <p:ph type="title"/>
          </p:nvPr>
        </p:nvSpPr>
        <p:spPr>
          <a:xfrm>
            <a:off x="457200" y="274638"/>
            <a:ext cx="7467600" cy="411162"/>
          </a:xfrm>
        </p:spPr>
        <p:txBody>
          <a:bodyPr/>
          <a:lstStyle/>
          <a:p>
            <a:endParaRPr lang="en-US" dirty="0"/>
          </a:p>
        </p:txBody>
      </p:sp>
      <p:pic>
        <p:nvPicPr>
          <p:cNvPr id="4" name="Content Placeholder 3">
            <a:extLst>
              <a:ext uri="{FF2B5EF4-FFF2-40B4-BE49-F238E27FC236}">
                <a16:creationId xmlns:a16="http://schemas.microsoft.com/office/drawing/2014/main" id="{E30006DA-F2CC-49BC-8207-DBC02A35A5EB}"/>
              </a:ext>
            </a:extLst>
          </p:cNvPr>
          <p:cNvPicPr>
            <a:picLocks noGrp="1" noChangeAspect="1"/>
          </p:cNvPicPr>
          <p:nvPr>
            <p:ph sz="quarter" idx="1"/>
          </p:nvPr>
        </p:nvPicPr>
        <p:blipFill>
          <a:blip r:embed="rId2"/>
          <a:stretch>
            <a:fillRect/>
          </a:stretch>
        </p:blipFill>
        <p:spPr>
          <a:xfrm>
            <a:off x="1752600" y="838200"/>
            <a:ext cx="4881903" cy="5181600"/>
          </a:xfrm>
          <a:prstGeom prst="rect">
            <a:avLst/>
          </a:prstGeom>
        </p:spPr>
      </p:pic>
    </p:spTree>
    <p:extLst>
      <p:ext uri="{BB962C8B-B14F-4D97-AF65-F5344CB8AC3E}">
        <p14:creationId xmlns:p14="http://schemas.microsoft.com/office/powerpoint/2010/main" val="2445762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997839"/>
            <a:ext cx="7272808" cy="3477875"/>
          </a:xfrm>
          <a:prstGeom prst="rect">
            <a:avLst/>
          </a:prstGeom>
        </p:spPr>
        <p:txBody>
          <a:bodyPr wrap="square">
            <a:spAutoFit/>
          </a:bodyPr>
          <a:lstStyle/>
          <a:p>
            <a:pPr marL="285750" indent="-285750" algn="just">
              <a:buFont typeface="Wingdings" pitchFamily="2" charset="2"/>
              <a:buChar char="q"/>
            </a:pPr>
            <a:r>
              <a:rPr lang="en-IN" sz="2000" dirty="0"/>
              <a:t>It is a form of advertising where we communicate directly to customers. </a:t>
            </a:r>
          </a:p>
          <a:p>
            <a:pPr marL="285750" indent="-285750" algn="just">
              <a:buFont typeface="Wingdings" pitchFamily="2" charset="2"/>
              <a:buChar char="q"/>
            </a:pPr>
            <a:endParaRPr lang="en-IN" sz="2000" dirty="0"/>
          </a:p>
          <a:p>
            <a:pPr marL="285750" indent="-285750" algn="just">
              <a:buFont typeface="Wingdings" pitchFamily="2" charset="2"/>
              <a:buChar char="q"/>
            </a:pPr>
            <a:r>
              <a:rPr lang="en-IN" sz="2000" dirty="0"/>
              <a:t>Through a variety of media including cell phone text messaging, email, websites, online advertisements, </a:t>
            </a:r>
            <a:r>
              <a:rPr lang="en-IN" sz="2000" dirty="0" err="1"/>
              <a:t>catalog</a:t>
            </a:r>
            <a:r>
              <a:rPr lang="en-IN" sz="2000" dirty="0"/>
              <a:t> distribution, and targeted television, newspaper  advertisements. </a:t>
            </a:r>
          </a:p>
          <a:p>
            <a:pPr marL="285750" indent="-285750" algn="just">
              <a:buFont typeface="Wingdings" pitchFamily="2" charset="2"/>
              <a:buChar char="q"/>
            </a:pPr>
            <a:endParaRPr lang="en-IN" sz="2000" dirty="0"/>
          </a:p>
          <a:p>
            <a:pPr marL="285750" indent="-285750" algn="just">
              <a:buFont typeface="Wingdings" pitchFamily="2" charset="2"/>
              <a:buChar char="q"/>
            </a:pPr>
            <a:r>
              <a:rPr lang="en-IN" sz="2000" dirty="0"/>
              <a:t>One of the other important benefits of Direct Marketing is, it enables promoting products or services that might not have a strong brand.</a:t>
            </a:r>
          </a:p>
        </p:txBody>
      </p:sp>
      <p:sp>
        <p:nvSpPr>
          <p:cNvPr id="3" name="TextBox 2"/>
          <p:cNvSpPr txBox="1"/>
          <p:nvPr/>
        </p:nvSpPr>
        <p:spPr>
          <a:xfrm>
            <a:off x="1676400" y="914400"/>
            <a:ext cx="4878288" cy="646331"/>
          </a:xfrm>
          <a:prstGeom prst="rect">
            <a:avLst/>
          </a:prstGeom>
          <a:noFill/>
        </p:spPr>
        <p:txBody>
          <a:bodyPr wrap="square" rtlCol="0">
            <a:spAutoFit/>
          </a:bodyPr>
          <a:lstStyle/>
          <a:p>
            <a:r>
              <a:rPr lang="en-IN" sz="3600" b="1" dirty="0"/>
              <a:t>Direct Marketing</a:t>
            </a:r>
          </a:p>
        </p:txBody>
      </p:sp>
    </p:spTree>
    <p:extLst>
      <p:ext uri="{BB962C8B-B14F-4D97-AF65-F5344CB8AC3E}">
        <p14:creationId xmlns:p14="http://schemas.microsoft.com/office/powerpoint/2010/main" val="1417244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90600"/>
            <a:ext cx="4040088" cy="646331"/>
          </a:xfrm>
          <a:prstGeom prst="rect">
            <a:avLst/>
          </a:prstGeom>
          <a:noFill/>
        </p:spPr>
        <p:txBody>
          <a:bodyPr wrap="square" rtlCol="0">
            <a:spAutoFit/>
          </a:bodyPr>
          <a:lstStyle/>
          <a:p>
            <a:r>
              <a:rPr lang="en-IN" sz="3600" b="1" dirty="0"/>
              <a:t>Cause Strategy</a:t>
            </a:r>
          </a:p>
        </p:txBody>
      </p:sp>
      <p:sp>
        <p:nvSpPr>
          <p:cNvPr id="3" name="Rectangle 2"/>
          <p:cNvSpPr/>
          <p:nvPr/>
        </p:nvSpPr>
        <p:spPr>
          <a:xfrm>
            <a:off x="755576" y="2348880"/>
            <a:ext cx="7848872" cy="2585323"/>
          </a:xfrm>
          <a:prstGeom prst="rect">
            <a:avLst/>
          </a:prstGeom>
        </p:spPr>
        <p:txBody>
          <a:bodyPr wrap="square">
            <a:spAutoFit/>
          </a:bodyPr>
          <a:lstStyle/>
          <a:p>
            <a:r>
              <a:rPr lang="en-IN" dirty="0"/>
              <a:t>If a business or brand doesn't stand for a cause, consumers may turn to your competitors. </a:t>
            </a:r>
          </a:p>
          <a:p>
            <a:endParaRPr lang="en-IN" dirty="0"/>
          </a:p>
          <a:p>
            <a:pPr marL="285750" indent="-285750" algn="just">
              <a:buFont typeface="Wingdings" pitchFamily="2" charset="2"/>
              <a:buChar char="Ø"/>
            </a:pPr>
            <a:r>
              <a:rPr lang="en-IN" dirty="0"/>
              <a:t>        We will provide Free WIFI to our customers while they are waiting for there menu to be served. Couse we want to Attract new customers by providing them internet access specially to youngers &amp; youth. </a:t>
            </a:r>
          </a:p>
          <a:p>
            <a:pPr marL="285750" indent="-285750" algn="just">
              <a:buFont typeface="Wingdings" pitchFamily="2" charset="2"/>
              <a:buChar char="Ø"/>
            </a:pPr>
            <a:endParaRPr lang="en-IN" dirty="0"/>
          </a:p>
          <a:p>
            <a:pPr marL="285750" indent="-285750" algn="just">
              <a:buFont typeface="Wingdings" pitchFamily="2" charset="2"/>
              <a:buChar char="Ø"/>
            </a:pPr>
            <a:r>
              <a:rPr lang="en-IN" dirty="0"/>
              <a:t>       We will try to make our customers happy by giving then some thing new, some thing extra.</a:t>
            </a:r>
          </a:p>
        </p:txBody>
      </p:sp>
    </p:spTree>
    <p:extLst>
      <p:ext uri="{BB962C8B-B14F-4D97-AF65-F5344CB8AC3E}">
        <p14:creationId xmlns:p14="http://schemas.microsoft.com/office/powerpoint/2010/main" val="2217193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2133600"/>
            <a:ext cx="7757672" cy="3139321"/>
          </a:xfrm>
          <a:prstGeom prst="rect">
            <a:avLst/>
          </a:prstGeom>
        </p:spPr>
        <p:txBody>
          <a:bodyPr wrap="square">
            <a:spAutoFit/>
          </a:bodyPr>
          <a:lstStyle/>
          <a:p>
            <a:pPr marL="285750" indent="-285750">
              <a:buFont typeface="Wingdings" pitchFamily="2" charset="2"/>
              <a:buChar char="q"/>
            </a:pPr>
            <a:r>
              <a:rPr lang="en-IN" dirty="0"/>
              <a:t> </a:t>
            </a:r>
            <a:r>
              <a:rPr lang="en-IN" b="1" dirty="0"/>
              <a:t>As with the passage of time we will extend our setup of Mobile food shop and we will also expand our market in other cities .</a:t>
            </a:r>
          </a:p>
          <a:p>
            <a:pPr marL="285750" indent="-285750">
              <a:buFont typeface="Wingdings" pitchFamily="2" charset="2"/>
              <a:buChar char="q"/>
            </a:pPr>
            <a:endParaRPr lang="en-IN" b="1" dirty="0"/>
          </a:p>
          <a:p>
            <a:pPr marL="285750" indent="-285750">
              <a:buFont typeface="Wingdings" pitchFamily="2" charset="2"/>
              <a:buChar char="q"/>
            </a:pPr>
            <a:r>
              <a:rPr lang="en-IN" b="1" dirty="0"/>
              <a:t> We will try our best to expand our business toward the Food Truck.</a:t>
            </a:r>
          </a:p>
          <a:p>
            <a:pPr marL="285750" indent="-285750">
              <a:buFont typeface="Wingdings" pitchFamily="2" charset="2"/>
              <a:buChar char="q"/>
            </a:pPr>
            <a:endParaRPr lang="en-IN" b="1" dirty="0"/>
          </a:p>
          <a:p>
            <a:pPr marL="285750" indent="-285750">
              <a:buFont typeface="Wingdings" pitchFamily="2" charset="2"/>
              <a:buChar char="q"/>
            </a:pPr>
            <a:r>
              <a:rPr lang="en-IN" b="1" dirty="0"/>
              <a:t>And Bring new innovations in our menu and in serving. </a:t>
            </a:r>
          </a:p>
          <a:p>
            <a:pPr marL="285750" indent="-285750">
              <a:buFont typeface="Wingdings" pitchFamily="2" charset="2"/>
              <a:buChar char="q"/>
            </a:pPr>
            <a:endParaRPr lang="en-IN" b="1" dirty="0"/>
          </a:p>
          <a:p>
            <a:pPr marL="285750" indent="-285750">
              <a:buFont typeface="Wingdings" pitchFamily="2" charset="2"/>
              <a:buChar char="q"/>
            </a:pPr>
            <a:r>
              <a:rPr lang="en-IN" b="1" dirty="0"/>
              <a:t>We will expand our market share by decreasing in price of product</a:t>
            </a:r>
          </a:p>
        </p:txBody>
      </p:sp>
      <p:sp>
        <p:nvSpPr>
          <p:cNvPr id="5" name="TextBox 4"/>
          <p:cNvSpPr txBox="1"/>
          <p:nvPr/>
        </p:nvSpPr>
        <p:spPr>
          <a:xfrm>
            <a:off x="1237988" y="1124744"/>
            <a:ext cx="6552728" cy="369332"/>
          </a:xfrm>
          <a:prstGeom prst="rect">
            <a:avLst/>
          </a:prstGeom>
          <a:noFill/>
        </p:spPr>
        <p:txBody>
          <a:bodyPr wrap="square" rtlCol="0">
            <a:spAutoFit/>
          </a:bodyPr>
          <a:lstStyle/>
          <a:p>
            <a:endParaRPr lang="en-IN" dirty="0"/>
          </a:p>
        </p:txBody>
      </p:sp>
      <p:sp>
        <p:nvSpPr>
          <p:cNvPr id="7" name="TextBox 6"/>
          <p:cNvSpPr txBox="1"/>
          <p:nvPr/>
        </p:nvSpPr>
        <p:spPr>
          <a:xfrm>
            <a:off x="609600" y="1066800"/>
            <a:ext cx="7010400" cy="646331"/>
          </a:xfrm>
          <a:prstGeom prst="rect">
            <a:avLst/>
          </a:prstGeom>
          <a:noFill/>
        </p:spPr>
        <p:txBody>
          <a:bodyPr wrap="square" rtlCol="0">
            <a:spAutoFit/>
          </a:bodyPr>
          <a:lstStyle/>
          <a:p>
            <a:r>
              <a:rPr lang="en-IN" sz="3600" b="1" dirty="0"/>
              <a:t>Market Expansion Strategy</a:t>
            </a:r>
          </a:p>
        </p:txBody>
      </p:sp>
    </p:spTree>
    <p:extLst>
      <p:ext uri="{BB962C8B-B14F-4D97-AF65-F5344CB8AC3E}">
        <p14:creationId xmlns:p14="http://schemas.microsoft.com/office/powerpoint/2010/main" val="633139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14400"/>
            <a:ext cx="5715000" cy="769441"/>
          </a:xfrm>
          <a:prstGeom prst="rect">
            <a:avLst/>
          </a:prstGeom>
          <a:noFill/>
        </p:spPr>
        <p:txBody>
          <a:bodyPr wrap="square" rtlCol="0">
            <a:spAutoFit/>
          </a:bodyPr>
          <a:lstStyle/>
          <a:p>
            <a:r>
              <a:rPr lang="en-IN" sz="4400" b="1" dirty="0"/>
              <a:t>Getting Feedback</a:t>
            </a:r>
          </a:p>
        </p:txBody>
      </p:sp>
      <p:sp>
        <p:nvSpPr>
          <p:cNvPr id="3" name="Rectangle 2"/>
          <p:cNvSpPr/>
          <p:nvPr/>
        </p:nvSpPr>
        <p:spPr>
          <a:xfrm>
            <a:off x="685800" y="2133600"/>
            <a:ext cx="7632848" cy="2862322"/>
          </a:xfrm>
          <a:prstGeom prst="rect">
            <a:avLst/>
          </a:prstGeom>
        </p:spPr>
        <p:txBody>
          <a:bodyPr wrap="square">
            <a:spAutoFit/>
          </a:bodyPr>
          <a:lstStyle/>
          <a:p>
            <a:pPr marL="285750" indent="-285750">
              <a:buFont typeface="Wingdings" pitchFamily="2" charset="2"/>
              <a:buChar char="q"/>
            </a:pPr>
            <a:r>
              <a:rPr lang="en-IN" b="1" dirty="0"/>
              <a:t>I also get feedback from our customers through face to face because to get feedback from customers at the spot. </a:t>
            </a:r>
          </a:p>
          <a:p>
            <a:pPr marL="285750" indent="-285750">
              <a:buFont typeface="Wingdings" pitchFamily="2" charset="2"/>
              <a:buChar char="q"/>
            </a:pPr>
            <a:endParaRPr lang="en-IN" b="1" dirty="0"/>
          </a:p>
          <a:p>
            <a:pPr marL="285750" indent="-285750">
              <a:buFont typeface="Wingdings" pitchFamily="2" charset="2"/>
              <a:buChar char="q"/>
            </a:pPr>
            <a:r>
              <a:rPr lang="en-IN" b="1" dirty="0"/>
              <a:t>I will put a board where I will have food truck and put a chart good, poor, very good  where  after  they eat they will say how the food I made went</a:t>
            </a:r>
            <a:r>
              <a:rPr lang="en-IN" dirty="0"/>
              <a:t>.</a:t>
            </a:r>
          </a:p>
          <a:p>
            <a:pPr marL="285750" indent="-285750">
              <a:buFont typeface="Wingdings" pitchFamily="2" charset="2"/>
              <a:buChar char="q"/>
            </a:pPr>
            <a:endParaRPr lang="en-IN" dirty="0"/>
          </a:p>
          <a:p>
            <a:pPr marL="285750" indent="-285750">
              <a:buFont typeface="Wingdings" pitchFamily="2" charset="2"/>
              <a:buChar char="q"/>
            </a:pPr>
            <a:r>
              <a:rPr lang="en-IN" b="1" dirty="0"/>
              <a:t>Getting suggestion from customers about our product make the use of social media.</a:t>
            </a:r>
          </a:p>
          <a:p>
            <a:pPr marL="285750" indent="-285750">
              <a:buFont typeface="Wingdings" pitchFamily="2" charset="2"/>
              <a:buChar char="q"/>
            </a:pPr>
            <a:endParaRPr lang="en-IN" dirty="0"/>
          </a:p>
        </p:txBody>
      </p:sp>
    </p:spTree>
    <p:extLst>
      <p:ext uri="{BB962C8B-B14F-4D97-AF65-F5344CB8AC3E}">
        <p14:creationId xmlns:p14="http://schemas.microsoft.com/office/powerpoint/2010/main" val="2311096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7025208" cy="1323439"/>
          </a:xfrm>
          <a:prstGeom prst="rect">
            <a:avLst/>
          </a:prstGeom>
          <a:noFill/>
        </p:spPr>
        <p:txBody>
          <a:bodyPr wrap="square" rtlCol="0">
            <a:spAutoFit/>
          </a:bodyPr>
          <a:lstStyle/>
          <a:p>
            <a:r>
              <a:rPr lang="en-IN" sz="4000" b="1" dirty="0"/>
              <a:t>Continuity or Exiting from Business</a:t>
            </a:r>
          </a:p>
        </p:txBody>
      </p:sp>
      <p:sp>
        <p:nvSpPr>
          <p:cNvPr id="3" name="Rectangle 2"/>
          <p:cNvSpPr/>
          <p:nvPr/>
        </p:nvSpPr>
        <p:spPr>
          <a:xfrm>
            <a:off x="1043608" y="2420888"/>
            <a:ext cx="7560840" cy="2308324"/>
          </a:xfrm>
          <a:prstGeom prst="rect">
            <a:avLst/>
          </a:prstGeom>
        </p:spPr>
        <p:txBody>
          <a:bodyPr wrap="square">
            <a:spAutoFit/>
          </a:bodyPr>
          <a:lstStyle/>
          <a:p>
            <a:pPr marL="285750" indent="-285750">
              <a:buFont typeface="Wingdings" pitchFamily="2" charset="2"/>
              <a:buChar char="Ø"/>
            </a:pPr>
            <a:r>
              <a:rPr lang="en-IN" b="1" dirty="0"/>
              <a:t>If our food shop business fails:</a:t>
            </a:r>
          </a:p>
          <a:p>
            <a:pPr marL="285750" indent="-285750">
              <a:buFont typeface="Wingdings" pitchFamily="2" charset="2"/>
              <a:buChar char="Ø"/>
            </a:pPr>
            <a:endParaRPr lang="en-IN" b="1" dirty="0"/>
          </a:p>
          <a:p>
            <a:pPr marL="742950" lvl="1" indent="-285750">
              <a:buFont typeface="Wingdings" pitchFamily="2" charset="2"/>
              <a:buChar char="§"/>
            </a:pPr>
            <a:r>
              <a:rPr lang="en-IN" b="1" dirty="0"/>
              <a:t> STEP BACK</a:t>
            </a:r>
          </a:p>
          <a:p>
            <a:pPr marL="742950" lvl="1" indent="-285750">
              <a:buFont typeface="Wingdings" pitchFamily="2" charset="2"/>
              <a:buChar char="§"/>
            </a:pPr>
            <a:r>
              <a:rPr lang="en-IN" b="1" dirty="0"/>
              <a:t>  REGROUP</a:t>
            </a:r>
          </a:p>
          <a:p>
            <a:pPr marL="742950" lvl="1" indent="-285750">
              <a:buFont typeface="Wingdings" pitchFamily="2" charset="2"/>
              <a:buChar char="§"/>
            </a:pPr>
            <a:r>
              <a:rPr lang="en-IN" b="1" dirty="0"/>
              <a:t>   ATTACK THE PROBLEM FROM DIFFERENT ANGLE</a:t>
            </a:r>
          </a:p>
          <a:p>
            <a:endParaRPr lang="en-IN" b="1" dirty="0"/>
          </a:p>
          <a:p>
            <a:pPr marL="285750" indent="-285750">
              <a:buFont typeface="Wingdings" pitchFamily="2" charset="2"/>
              <a:buChar char="Ø"/>
            </a:pPr>
            <a:r>
              <a:rPr lang="en-IN" b="1" dirty="0"/>
              <a:t>Because fail vendor are more likely to succeed in there next attempt.</a:t>
            </a:r>
          </a:p>
        </p:txBody>
      </p:sp>
    </p:spTree>
    <p:extLst>
      <p:ext uri="{BB962C8B-B14F-4D97-AF65-F5344CB8AC3E}">
        <p14:creationId xmlns:p14="http://schemas.microsoft.com/office/powerpoint/2010/main" val="822241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524000"/>
            <a:ext cx="7086600" cy="2308324"/>
          </a:xfrm>
          <a:prstGeom prst="rect">
            <a:avLst/>
          </a:prstGeom>
        </p:spPr>
        <p:txBody>
          <a:bodyPr wrap="square">
            <a:spAutoFit/>
          </a:bodyPr>
          <a:lstStyle/>
          <a:p>
            <a:pPr algn="just"/>
            <a:r>
              <a:rPr lang="en-IN" sz="2400" b="1" dirty="0"/>
              <a:t>▸ As it is a very simple business and is also very difficult to attract the customer but business is a going concern and you have to take risk if you want to see your idea in to a reality. I have to keep the prices low in start to attract the market.</a:t>
            </a:r>
          </a:p>
        </p:txBody>
      </p:sp>
      <p:sp>
        <p:nvSpPr>
          <p:cNvPr id="3" name="TextBox 2"/>
          <p:cNvSpPr txBox="1"/>
          <p:nvPr/>
        </p:nvSpPr>
        <p:spPr>
          <a:xfrm>
            <a:off x="1371600" y="381000"/>
            <a:ext cx="1800200" cy="830997"/>
          </a:xfrm>
          <a:prstGeom prst="rect">
            <a:avLst/>
          </a:prstGeom>
          <a:noFill/>
        </p:spPr>
        <p:txBody>
          <a:bodyPr wrap="square" rtlCol="0">
            <a:spAutoFit/>
          </a:bodyPr>
          <a:lstStyle/>
          <a:p>
            <a:r>
              <a:rPr lang="en-IN" sz="4800" b="1" dirty="0"/>
              <a:t>Risk</a:t>
            </a:r>
          </a:p>
        </p:txBody>
      </p:sp>
      <p:pic>
        <p:nvPicPr>
          <p:cNvPr id="5" name="Picture 4" descr="e259a944-f3c7-496e-a401-77da7fa6533a.jpeg"/>
          <p:cNvPicPr>
            <a:picLocks noChangeAspect="1"/>
          </p:cNvPicPr>
          <p:nvPr/>
        </p:nvPicPr>
        <p:blipFill>
          <a:blip r:embed="rId2" cstate="print"/>
          <a:stretch>
            <a:fillRect/>
          </a:stretch>
        </p:blipFill>
        <p:spPr>
          <a:xfrm>
            <a:off x="4114800" y="4592445"/>
            <a:ext cx="2590800" cy="1579756"/>
          </a:xfrm>
          <a:prstGeom prst="rect">
            <a:avLst/>
          </a:prstGeom>
          <a:ln>
            <a:noFill/>
          </a:ln>
          <a:effectLst>
            <a:outerShdw blurRad="292100" dist="139700" dir="2700000" algn="tl" rotWithShape="0">
              <a:srgbClr val="333333">
                <a:alpha val="65000"/>
              </a:srgbClr>
            </a:outerShdw>
          </a:effectLst>
        </p:spPr>
      </p:pic>
      <p:pic>
        <p:nvPicPr>
          <p:cNvPr id="6" name="Picture 5" descr="775cf9ca-9684-4e4b-ab07-0e9c73d74467.jpeg"/>
          <p:cNvPicPr>
            <a:picLocks noChangeAspect="1"/>
          </p:cNvPicPr>
          <p:nvPr/>
        </p:nvPicPr>
        <p:blipFill>
          <a:blip r:embed="rId3"/>
          <a:stretch>
            <a:fillRect/>
          </a:stretch>
        </p:blipFill>
        <p:spPr>
          <a:xfrm>
            <a:off x="1676400" y="4569318"/>
            <a:ext cx="2438400" cy="1602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2323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HES KUMAR\OneDrive\Desktop\WhatsApp Image 2023-02-25 at 11.03.37 PM.jpeg"/>
          <p:cNvPicPr>
            <a:picLocks noChangeAspect="1" noChangeArrowheads="1"/>
          </p:cNvPicPr>
          <p:nvPr/>
        </p:nvPicPr>
        <p:blipFill>
          <a:blip r:embed="rId2">
            <a:lum bright="10000"/>
          </a:blip>
          <a:srcRect/>
          <a:stretch>
            <a:fillRect/>
          </a:stretch>
        </p:blipFill>
        <p:spPr bwMode="auto">
          <a:xfrm rot="16200000">
            <a:off x="1143000" y="-1143001"/>
            <a:ext cx="6857999" cy="91440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1447800" y="2286000"/>
            <a:ext cx="6300192" cy="1200329"/>
          </a:xfrm>
          <a:prstGeom prst="rect">
            <a:avLst/>
          </a:prstGeom>
          <a:noFill/>
        </p:spPr>
        <p:txBody>
          <a:bodyPr wrap="square" rtlCol="0">
            <a:spAutoFit/>
            <a:scene3d>
              <a:camera prst="isometricOffAxis1Right"/>
              <a:lightRig rig="threePt" dir="t"/>
            </a:scene3d>
          </a:bodyPr>
          <a:lstStyle/>
          <a:p>
            <a:r>
              <a:rPr lang="en-IN" sz="7200" b="1" dirty="0"/>
              <a:t>THANK YOU</a:t>
            </a:r>
          </a:p>
        </p:txBody>
      </p:sp>
    </p:spTree>
    <p:extLst>
      <p:ext uri="{BB962C8B-B14F-4D97-AF65-F5344CB8AC3E}">
        <p14:creationId xmlns:p14="http://schemas.microsoft.com/office/powerpoint/2010/main" val="1058027010"/>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09600"/>
            <a:ext cx="3276600" cy="559296"/>
          </a:xfrm>
        </p:spPr>
        <p:txBody>
          <a:bodyPr>
            <a:noAutofit/>
          </a:bodyPr>
          <a:lstStyle/>
          <a:p>
            <a:r>
              <a:rPr lang="en-IN" sz="3600" b="1" dirty="0">
                <a:solidFill>
                  <a:schemeClr val="tx1"/>
                </a:solidFill>
              </a:rPr>
              <a:t>CONTAINS</a:t>
            </a:r>
          </a:p>
        </p:txBody>
      </p:sp>
      <p:sp>
        <p:nvSpPr>
          <p:cNvPr id="3" name="Content Placeholder 2"/>
          <p:cNvSpPr>
            <a:spLocks noGrp="1"/>
          </p:cNvSpPr>
          <p:nvPr>
            <p:ph sz="quarter" idx="1"/>
          </p:nvPr>
        </p:nvSpPr>
        <p:spPr>
          <a:xfrm>
            <a:off x="827583" y="1556792"/>
            <a:ext cx="7128793" cy="4389120"/>
          </a:xfrm>
        </p:spPr>
        <p:txBody>
          <a:bodyPr>
            <a:normAutofit/>
          </a:bodyPr>
          <a:lstStyle/>
          <a:p>
            <a:endParaRPr lang="en-IN" sz="1400" b="1" dirty="0"/>
          </a:p>
          <a:p>
            <a:pPr marL="0" indent="0">
              <a:buNone/>
            </a:pPr>
            <a:endParaRPr lang="en-IN" b="1" dirty="0"/>
          </a:p>
        </p:txBody>
      </p:sp>
      <p:sp>
        <p:nvSpPr>
          <p:cNvPr id="4" name="TextBox 3"/>
          <p:cNvSpPr txBox="1"/>
          <p:nvPr/>
        </p:nvSpPr>
        <p:spPr>
          <a:xfrm>
            <a:off x="1043609" y="1556792"/>
            <a:ext cx="6768752" cy="5078313"/>
          </a:xfrm>
          <a:prstGeom prst="rect">
            <a:avLst/>
          </a:prstGeom>
          <a:noFill/>
        </p:spPr>
        <p:txBody>
          <a:bodyPr wrap="square" rtlCol="0">
            <a:spAutoFit/>
          </a:bodyPr>
          <a:lstStyle/>
          <a:p>
            <a:pPr marL="285750" indent="-285750">
              <a:buFont typeface="Wingdings" pitchFamily="2" charset="2"/>
              <a:buChar char="q"/>
            </a:pPr>
            <a:r>
              <a:rPr lang="en-IN" b="1" dirty="0">
                <a:latin typeface="Arial" pitchFamily="34" charset="0"/>
                <a:cs typeface="Arial" pitchFamily="34" charset="0"/>
              </a:rPr>
              <a:t>INTRODUCTION</a:t>
            </a:r>
          </a:p>
          <a:p>
            <a:pPr marL="285750" indent="-285750">
              <a:buFont typeface="Wingdings" pitchFamily="2" charset="2"/>
              <a:buChar char="q"/>
            </a:pPr>
            <a:r>
              <a:rPr lang="en-IN" b="1" dirty="0">
                <a:latin typeface="Arial" pitchFamily="34" charset="0"/>
                <a:cs typeface="Arial" pitchFamily="34" charset="0"/>
              </a:rPr>
              <a:t>CORE  COMPANY</a:t>
            </a:r>
          </a:p>
          <a:p>
            <a:pPr marL="285750" indent="-285750">
              <a:buFont typeface="Wingdings" pitchFamily="2" charset="2"/>
              <a:buChar char="q"/>
            </a:pPr>
            <a:r>
              <a:rPr lang="en-IN" b="1" dirty="0">
                <a:latin typeface="Arial" pitchFamily="34" charset="0"/>
                <a:cs typeface="Arial" pitchFamily="34" charset="0"/>
              </a:rPr>
              <a:t>KEYS  TO  SUCCESS</a:t>
            </a:r>
          </a:p>
          <a:p>
            <a:pPr marL="285750" indent="-285750">
              <a:buFont typeface="Wingdings" pitchFamily="2" charset="2"/>
              <a:buChar char="q"/>
            </a:pPr>
            <a:r>
              <a:rPr lang="en-IN" b="1" dirty="0">
                <a:latin typeface="Arial" pitchFamily="34" charset="0"/>
                <a:cs typeface="Arial" pitchFamily="34" charset="0"/>
              </a:rPr>
              <a:t>LICENCE</a:t>
            </a:r>
          </a:p>
          <a:p>
            <a:pPr marL="285750" indent="-285750">
              <a:buFont typeface="Wingdings" pitchFamily="2" charset="2"/>
              <a:buChar char="q"/>
            </a:pPr>
            <a:r>
              <a:rPr lang="en-IN" b="1" dirty="0">
                <a:latin typeface="Arial" pitchFamily="34" charset="0"/>
                <a:cs typeface="Arial" pitchFamily="34" charset="0"/>
              </a:rPr>
              <a:t>PRODUCT  AND  SERVICES  PRICE</a:t>
            </a:r>
          </a:p>
          <a:p>
            <a:pPr marL="285750" indent="-285750">
              <a:buFont typeface="Wingdings" pitchFamily="2" charset="2"/>
              <a:buChar char="q"/>
            </a:pPr>
            <a:r>
              <a:rPr lang="en-IN" b="1" dirty="0">
                <a:latin typeface="Arial" pitchFamily="34" charset="0"/>
                <a:cs typeface="Arial" pitchFamily="34" charset="0"/>
              </a:rPr>
              <a:t>RAW  MATERIAL</a:t>
            </a:r>
          </a:p>
          <a:p>
            <a:pPr marL="285750" indent="-285750">
              <a:buFont typeface="Wingdings" pitchFamily="2" charset="2"/>
              <a:buChar char="q"/>
            </a:pPr>
            <a:endParaRPr lang="en-IN" b="1" dirty="0">
              <a:latin typeface="Arial" pitchFamily="34" charset="0"/>
              <a:cs typeface="Arial" pitchFamily="34" charset="0"/>
            </a:endParaRPr>
          </a:p>
          <a:p>
            <a:pPr marL="285750" indent="-285750">
              <a:buFont typeface="Wingdings" pitchFamily="2" charset="2"/>
              <a:buChar char="q"/>
            </a:pPr>
            <a:r>
              <a:rPr lang="en-IN" b="1" dirty="0">
                <a:latin typeface="Arial" pitchFamily="34" charset="0"/>
                <a:cs typeface="Arial" pitchFamily="34" charset="0"/>
              </a:rPr>
              <a:t>LAYOUT</a:t>
            </a:r>
          </a:p>
          <a:p>
            <a:pPr marL="285750" indent="-285750">
              <a:buFont typeface="Wingdings" pitchFamily="2" charset="2"/>
              <a:buChar char="q"/>
            </a:pPr>
            <a:r>
              <a:rPr lang="en-IN" b="1" dirty="0">
                <a:latin typeface="Arial" pitchFamily="34" charset="0"/>
                <a:cs typeface="Arial" pitchFamily="34" charset="0"/>
              </a:rPr>
              <a:t>INVESTMENT</a:t>
            </a:r>
          </a:p>
          <a:p>
            <a:pPr marL="285750" indent="-285750">
              <a:buFont typeface="Wingdings" pitchFamily="2" charset="2"/>
              <a:buChar char="q"/>
            </a:pPr>
            <a:r>
              <a:rPr lang="en-IN" b="1" dirty="0">
                <a:latin typeface="Arial" pitchFamily="34" charset="0"/>
                <a:cs typeface="Arial" pitchFamily="34" charset="0"/>
              </a:rPr>
              <a:t>TERGATED  CUSTOMER</a:t>
            </a:r>
          </a:p>
          <a:p>
            <a:pPr marL="285750" indent="-285750">
              <a:buFont typeface="Wingdings" pitchFamily="2" charset="2"/>
              <a:buChar char="q"/>
            </a:pPr>
            <a:r>
              <a:rPr lang="en-IN" b="1" dirty="0">
                <a:latin typeface="Arial" pitchFamily="34" charset="0"/>
                <a:cs typeface="Arial" pitchFamily="34" charset="0"/>
              </a:rPr>
              <a:t>HOW TO  ATTRACET  CUSTOMERS  TO MY  FOODE TRUCK?</a:t>
            </a:r>
          </a:p>
          <a:p>
            <a:pPr marL="285750" indent="-285750">
              <a:buFont typeface="Wingdings" pitchFamily="2" charset="2"/>
              <a:buChar char="q"/>
            </a:pPr>
            <a:r>
              <a:rPr lang="en-IN" b="1" dirty="0">
                <a:latin typeface="Arial" pitchFamily="34" charset="0"/>
                <a:cs typeface="Arial" pitchFamily="34" charset="0"/>
              </a:rPr>
              <a:t>MANPOWER  AND  PROFIT</a:t>
            </a:r>
          </a:p>
          <a:p>
            <a:pPr marL="285750" indent="-285750">
              <a:buFont typeface="Wingdings" pitchFamily="2" charset="2"/>
              <a:buChar char="q"/>
            </a:pPr>
            <a:r>
              <a:rPr lang="en-IN" b="1" dirty="0">
                <a:latin typeface="Arial" pitchFamily="34" charset="0"/>
                <a:cs typeface="Arial" pitchFamily="34" charset="0"/>
              </a:rPr>
              <a:t>MARKETING  STRATEGIES</a:t>
            </a:r>
          </a:p>
          <a:p>
            <a:pPr marL="285750" indent="-285750">
              <a:buFont typeface="Wingdings" pitchFamily="2" charset="2"/>
              <a:buChar char="q"/>
            </a:pPr>
            <a:r>
              <a:rPr lang="en-IN" b="1" dirty="0">
                <a:latin typeface="Arial" pitchFamily="34" charset="0"/>
                <a:cs typeface="Arial" pitchFamily="34" charset="0"/>
              </a:rPr>
              <a:t>STP</a:t>
            </a:r>
          </a:p>
          <a:p>
            <a:pPr marL="285750" indent="-285750">
              <a:buFont typeface="Wingdings" pitchFamily="2" charset="2"/>
              <a:buChar char="q"/>
            </a:pPr>
            <a:r>
              <a:rPr lang="en-IN" b="1" dirty="0">
                <a:latin typeface="Arial" pitchFamily="34" charset="0"/>
                <a:cs typeface="Arial" pitchFamily="34" charset="0"/>
              </a:rPr>
              <a:t>CONTINUITY OR EXITING FROM BUSINESS</a:t>
            </a:r>
          </a:p>
          <a:p>
            <a:pPr marL="285750" indent="-285750">
              <a:buFont typeface="Wingdings" pitchFamily="2" charset="2"/>
              <a:buChar char="q"/>
            </a:pPr>
            <a:r>
              <a:rPr lang="en-IN" b="1" dirty="0">
                <a:latin typeface="Arial" pitchFamily="34" charset="0"/>
                <a:cs typeface="Arial" pitchFamily="34" charset="0"/>
              </a:rPr>
              <a:t>RISK</a:t>
            </a:r>
          </a:p>
          <a:p>
            <a:pPr marL="285750" indent="-285750">
              <a:buFont typeface="Wingdings" pitchFamily="2" charset="2"/>
              <a:buChar char="q"/>
            </a:pPr>
            <a:endParaRPr lang="en-IN" b="1" dirty="0"/>
          </a:p>
        </p:txBody>
      </p:sp>
    </p:spTree>
    <p:extLst>
      <p:ext uri="{BB962C8B-B14F-4D97-AF65-F5344CB8AC3E}">
        <p14:creationId xmlns:p14="http://schemas.microsoft.com/office/powerpoint/2010/main" val="806820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447800"/>
            <a:ext cx="3810000" cy="432048"/>
          </a:xfrm>
        </p:spPr>
        <p:txBody>
          <a:bodyPr>
            <a:noAutofit/>
          </a:bodyPr>
          <a:lstStyle/>
          <a:p>
            <a:r>
              <a:rPr lang="en-IN" sz="2400" u="sng" dirty="0">
                <a:solidFill>
                  <a:schemeClr val="tx1"/>
                </a:solidFill>
                <a:latin typeface="Arial Narrow" pitchFamily="34" charset="0"/>
              </a:rPr>
              <a:t>What is food truck business?</a:t>
            </a:r>
          </a:p>
        </p:txBody>
      </p:sp>
      <p:sp>
        <p:nvSpPr>
          <p:cNvPr id="3" name="Subtitle 2"/>
          <p:cNvSpPr>
            <a:spLocks noGrp="1"/>
          </p:cNvSpPr>
          <p:nvPr>
            <p:ph type="subTitle" idx="1"/>
          </p:nvPr>
        </p:nvSpPr>
        <p:spPr>
          <a:xfrm>
            <a:off x="1447800" y="2438400"/>
            <a:ext cx="7249616" cy="2971800"/>
          </a:xfrm>
        </p:spPr>
        <p:txBody>
          <a:bodyPr>
            <a:normAutofit/>
          </a:bodyPr>
          <a:lstStyle/>
          <a:p>
            <a:pPr algn="just"/>
            <a:r>
              <a:rPr lang="en-IN" sz="2000" dirty="0">
                <a:solidFill>
                  <a:schemeClr val="tx1"/>
                </a:solidFill>
              </a:rPr>
              <a:t>A food truck is a mobile restaurant – a large truck, </a:t>
            </a:r>
            <a:r>
              <a:rPr lang="en-IN" sz="2000" dirty="0" err="1">
                <a:solidFill>
                  <a:schemeClr val="tx1"/>
                </a:solidFill>
              </a:rPr>
              <a:t>tailer</a:t>
            </a:r>
            <a:r>
              <a:rPr lang="en-IN" sz="2000" dirty="0">
                <a:solidFill>
                  <a:schemeClr val="tx1"/>
                </a:solidFill>
              </a:rPr>
              <a:t>, or van equipped to cook, prepare, serve and sell food. These food trucks enjoy the flexibility of moving to different locations and serving to different customers or clients if the market doesn’t suit them.</a:t>
            </a:r>
          </a:p>
          <a:p>
            <a:pPr marL="342900" indent="-342900" algn="just">
              <a:buFont typeface="Wingdings" pitchFamily="2" charset="2"/>
              <a:buChar char="Ø"/>
            </a:pPr>
            <a:r>
              <a:rPr lang="en-IN" sz="2000" dirty="0">
                <a:solidFill>
                  <a:schemeClr val="tx1"/>
                </a:solidFill>
              </a:rPr>
              <a:t> </a:t>
            </a:r>
          </a:p>
          <a:p>
            <a:pPr marL="342900" indent="-342900" algn="just">
              <a:buFont typeface="Wingdings" pitchFamily="2" charset="2"/>
              <a:buChar char="Ø"/>
            </a:pPr>
            <a:r>
              <a:rPr lang="en-IN" sz="2000" dirty="0">
                <a:solidFill>
                  <a:schemeClr val="tx1"/>
                </a:solidFill>
              </a:rPr>
              <a:t>We lease a bike loader make a small kitchen body and starts our business.</a:t>
            </a:r>
          </a:p>
          <a:p>
            <a:pPr algn="just"/>
            <a:endParaRPr lang="en-IN" sz="2400" b="0" dirty="0">
              <a:solidFill>
                <a:schemeClr val="bg1"/>
              </a:solidFill>
            </a:endParaRPr>
          </a:p>
        </p:txBody>
      </p:sp>
      <p:sp>
        <p:nvSpPr>
          <p:cNvPr id="6" name="TextBox 5"/>
          <p:cNvSpPr txBox="1"/>
          <p:nvPr/>
        </p:nvSpPr>
        <p:spPr>
          <a:xfrm>
            <a:off x="2971800" y="304800"/>
            <a:ext cx="3429000" cy="646331"/>
          </a:xfrm>
          <a:prstGeom prst="rect">
            <a:avLst/>
          </a:prstGeom>
          <a:noFill/>
        </p:spPr>
        <p:txBody>
          <a:bodyPr wrap="square" rtlCol="0">
            <a:spAutoFit/>
          </a:bodyPr>
          <a:lstStyle/>
          <a:p>
            <a:r>
              <a:rPr lang="en-IN" sz="3600" b="1" u="sng" dirty="0">
                <a:solidFill>
                  <a:srgbClr val="0066FF"/>
                </a:solidFill>
                <a:latin typeface="Algerian" pitchFamily="82" charset="0"/>
              </a:rPr>
              <a:t>Introduction</a:t>
            </a:r>
          </a:p>
        </p:txBody>
      </p:sp>
    </p:spTree>
    <p:extLst>
      <p:ext uri="{BB962C8B-B14F-4D97-AF65-F5344CB8AC3E}">
        <p14:creationId xmlns:p14="http://schemas.microsoft.com/office/powerpoint/2010/main" val="224737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6553200" cy="646331"/>
          </a:xfrm>
          <a:prstGeom prst="rect">
            <a:avLst/>
          </a:prstGeom>
          <a:noFill/>
        </p:spPr>
        <p:txBody>
          <a:bodyPr wrap="square" rtlCol="0">
            <a:spAutoFit/>
          </a:bodyPr>
          <a:lstStyle/>
          <a:p>
            <a:pPr algn="ctr"/>
            <a:r>
              <a:rPr lang="en-IN" sz="3600" b="1" dirty="0"/>
              <a:t>Background Of   The Plan</a:t>
            </a:r>
          </a:p>
        </p:txBody>
      </p:sp>
      <p:sp>
        <p:nvSpPr>
          <p:cNvPr id="5" name="TextBox 4"/>
          <p:cNvSpPr txBox="1"/>
          <p:nvPr/>
        </p:nvSpPr>
        <p:spPr>
          <a:xfrm>
            <a:off x="685800" y="1676400"/>
            <a:ext cx="7696200" cy="1323439"/>
          </a:xfrm>
          <a:prstGeom prst="rect">
            <a:avLst/>
          </a:prstGeom>
          <a:noFill/>
        </p:spPr>
        <p:txBody>
          <a:bodyPr wrap="square" rtlCol="0">
            <a:spAutoFit/>
          </a:bodyPr>
          <a:lstStyle/>
          <a:p>
            <a:pPr algn="just"/>
            <a:r>
              <a:rPr lang="en-IN" sz="2000" b="1" dirty="0"/>
              <a:t>The main objective of the business plan is to find out how will our business  work  for  new  trend  customers. To supply customers with healthy and freshly cooked food in a fast and efficient way.</a:t>
            </a:r>
          </a:p>
        </p:txBody>
      </p:sp>
      <p:sp>
        <p:nvSpPr>
          <p:cNvPr id="6" name="Title 3"/>
          <p:cNvSpPr>
            <a:spLocks noGrp="1"/>
          </p:cNvSpPr>
          <p:nvPr>
            <p:ph type="title"/>
          </p:nvPr>
        </p:nvSpPr>
        <p:spPr>
          <a:xfrm>
            <a:off x="2743200" y="3530441"/>
            <a:ext cx="2819400" cy="584359"/>
          </a:xfrm>
        </p:spPr>
        <p:txBody>
          <a:bodyPr>
            <a:normAutofit fontScale="90000"/>
          </a:bodyPr>
          <a:lstStyle/>
          <a:p>
            <a:pPr algn="ctr"/>
            <a:r>
              <a:rPr lang="en-IN" sz="3600" b="1" dirty="0">
                <a:solidFill>
                  <a:schemeClr val="tx1"/>
                </a:solidFill>
              </a:rPr>
              <a:t>Our Vision</a:t>
            </a:r>
          </a:p>
        </p:txBody>
      </p:sp>
      <p:sp>
        <p:nvSpPr>
          <p:cNvPr id="7" name="Content Placeholder 2"/>
          <p:cNvSpPr>
            <a:spLocks noGrp="1"/>
          </p:cNvSpPr>
          <p:nvPr>
            <p:ph sz="quarter" idx="1"/>
          </p:nvPr>
        </p:nvSpPr>
        <p:spPr>
          <a:xfrm>
            <a:off x="914400" y="4419600"/>
            <a:ext cx="7281191" cy="1295400"/>
          </a:xfrm>
        </p:spPr>
        <p:txBody>
          <a:bodyPr>
            <a:noAutofit/>
          </a:bodyPr>
          <a:lstStyle/>
          <a:p>
            <a:pPr marL="0" indent="0" algn="just">
              <a:buNone/>
            </a:pPr>
            <a:r>
              <a:rPr lang="en-IN" sz="2000" b="1" dirty="0"/>
              <a:t>I want to setup a Mobile Food Shop to provide hygienic and provide batter quality food to our customers at that place where people actually want from .</a:t>
            </a:r>
          </a:p>
        </p:txBody>
      </p:sp>
    </p:spTree>
    <p:extLst>
      <p:ext uri="{BB962C8B-B14F-4D97-AF65-F5344CB8AC3E}">
        <p14:creationId xmlns:p14="http://schemas.microsoft.com/office/powerpoint/2010/main" val="219723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762000"/>
            <a:ext cx="6858000" cy="715888"/>
          </a:xfrm>
        </p:spPr>
        <p:txBody>
          <a:bodyPr>
            <a:normAutofit fontScale="90000"/>
          </a:bodyPr>
          <a:lstStyle/>
          <a:p>
            <a:r>
              <a:rPr lang="en-IN" sz="3600" dirty="0">
                <a:solidFill>
                  <a:schemeClr val="tx1"/>
                </a:solidFill>
              </a:rPr>
              <a:t>WHY I CHOOSE THIS TOPIC?</a:t>
            </a:r>
          </a:p>
        </p:txBody>
      </p:sp>
      <p:sp>
        <p:nvSpPr>
          <p:cNvPr id="3" name="Subtitle 2"/>
          <p:cNvSpPr>
            <a:spLocks noGrp="1"/>
          </p:cNvSpPr>
          <p:nvPr>
            <p:ph type="subTitle" idx="1"/>
          </p:nvPr>
        </p:nvSpPr>
        <p:spPr>
          <a:xfrm>
            <a:off x="1905000" y="1828800"/>
            <a:ext cx="6553200" cy="2808312"/>
          </a:xfrm>
        </p:spPr>
        <p:txBody>
          <a:bodyPr>
            <a:normAutofit/>
          </a:bodyPr>
          <a:lstStyle/>
          <a:p>
            <a:pPr marL="514350" indent="-514350" algn="just">
              <a:buFont typeface="Wingdings" pitchFamily="2" charset="2"/>
              <a:buChar char="q"/>
            </a:pPr>
            <a:r>
              <a:rPr lang="en-IN" dirty="0">
                <a:solidFill>
                  <a:schemeClr val="tx1"/>
                </a:solidFill>
              </a:rPr>
              <a:t>Food truck require low initial investment.</a:t>
            </a:r>
          </a:p>
          <a:p>
            <a:pPr marL="514350" indent="-514350" algn="just">
              <a:buFont typeface="Wingdings" pitchFamily="2" charset="2"/>
              <a:buChar char="q"/>
            </a:pPr>
            <a:r>
              <a:rPr lang="en-IN" dirty="0">
                <a:solidFill>
                  <a:schemeClr val="tx1"/>
                </a:solidFill>
              </a:rPr>
              <a:t>Food truck involves relatively low operation cost.</a:t>
            </a:r>
          </a:p>
          <a:p>
            <a:pPr marL="514350" indent="-514350" algn="just">
              <a:buFont typeface="Wingdings" pitchFamily="2" charset="2"/>
              <a:buChar char="q"/>
            </a:pPr>
            <a:r>
              <a:rPr lang="en-IN" dirty="0">
                <a:solidFill>
                  <a:schemeClr val="tx1"/>
                </a:solidFill>
              </a:rPr>
              <a:t>Food truck attract more customers.</a:t>
            </a:r>
          </a:p>
          <a:p>
            <a:pPr marL="514350" indent="-514350" algn="just">
              <a:buFont typeface="Wingdings" pitchFamily="2" charset="2"/>
              <a:buChar char="q"/>
            </a:pPr>
            <a:r>
              <a:rPr lang="en-IN" dirty="0">
                <a:solidFill>
                  <a:schemeClr val="tx1"/>
                </a:solidFill>
              </a:rPr>
              <a:t>Food trucks can experiment with location.</a:t>
            </a:r>
          </a:p>
          <a:p>
            <a:pPr marL="514350" indent="-514350" algn="just">
              <a:buFont typeface="Wingdings" pitchFamily="2" charset="2"/>
              <a:buChar char="q"/>
            </a:pPr>
            <a:r>
              <a:rPr lang="en-IN" dirty="0">
                <a:solidFill>
                  <a:schemeClr val="tx1"/>
                </a:solidFill>
              </a:rPr>
              <a:t>Food truck allow my to build a brand.</a:t>
            </a:r>
          </a:p>
          <a:p>
            <a:pPr marL="514350" indent="-514350" algn="just">
              <a:buFont typeface="Wingdings" pitchFamily="2" charset="2"/>
              <a:buChar char="q"/>
            </a:pPr>
            <a:r>
              <a:rPr lang="en-IN" dirty="0">
                <a:solidFill>
                  <a:schemeClr val="tx1"/>
                </a:solidFill>
              </a:rPr>
              <a:t>Food trucks have lower staffing cost.</a:t>
            </a:r>
          </a:p>
          <a:p>
            <a:pPr marL="514350" indent="-514350" algn="just">
              <a:buFont typeface="Wingdings" pitchFamily="2" charset="2"/>
              <a:buChar char="q"/>
            </a:pPr>
            <a:endParaRPr lang="en-IN" dirty="0">
              <a:solidFill>
                <a:schemeClr val="tx1"/>
              </a:solidFill>
            </a:endParaRPr>
          </a:p>
        </p:txBody>
      </p:sp>
    </p:spTree>
    <p:extLst>
      <p:ext uri="{BB962C8B-B14F-4D97-AF65-F5344CB8AC3E}">
        <p14:creationId xmlns:p14="http://schemas.microsoft.com/office/powerpoint/2010/main" val="224737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323528" y="1520788"/>
            <a:ext cx="2880320" cy="2643140"/>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2000" b="1" dirty="0">
                <a:solidFill>
                  <a:schemeClr val="tx1"/>
                </a:solidFill>
              </a:rPr>
              <a:t>CORE </a:t>
            </a:r>
          </a:p>
          <a:p>
            <a:pPr algn="ctr"/>
            <a:r>
              <a:rPr lang="en-IN" sz="2000" b="1" dirty="0">
                <a:solidFill>
                  <a:schemeClr val="tx1"/>
                </a:solidFill>
              </a:rPr>
              <a:t>COMPANY</a:t>
            </a:r>
          </a:p>
        </p:txBody>
      </p:sp>
      <p:sp>
        <p:nvSpPr>
          <p:cNvPr id="5" name="Rounded Rectangle 4"/>
          <p:cNvSpPr/>
          <p:nvPr/>
        </p:nvSpPr>
        <p:spPr>
          <a:xfrm>
            <a:off x="3391704" y="503000"/>
            <a:ext cx="525658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b="1" dirty="0"/>
              <a:t>Hygienic food</a:t>
            </a:r>
          </a:p>
        </p:txBody>
      </p:sp>
      <p:sp>
        <p:nvSpPr>
          <p:cNvPr id="6" name="Rounded Rectangle 5"/>
          <p:cNvSpPr/>
          <p:nvPr/>
        </p:nvSpPr>
        <p:spPr>
          <a:xfrm>
            <a:off x="3380264" y="1268760"/>
            <a:ext cx="525658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b="1" dirty="0"/>
              <a:t>Organic ingredients</a:t>
            </a:r>
          </a:p>
        </p:txBody>
      </p:sp>
      <p:sp>
        <p:nvSpPr>
          <p:cNvPr id="7" name="Rounded Rectangle 6"/>
          <p:cNvSpPr/>
          <p:nvPr/>
        </p:nvSpPr>
        <p:spPr>
          <a:xfrm>
            <a:off x="3373016" y="2072680"/>
            <a:ext cx="525658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b="1" dirty="0"/>
              <a:t>Easy to access</a:t>
            </a:r>
          </a:p>
        </p:txBody>
      </p:sp>
      <p:sp>
        <p:nvSpPr>
          <p:cNvPr id="8" name="Rounded Rectangle 7"/>
          <p:cNvSpPr/>
          <p:nvPr/>
        </p:nvSpPr>
        <p:spPr>
          <a:xfrm>
            <a:off x="3337992" y="2852780"/>
            <a:ext cx="525658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b="1" dirty="0"/>
              <a:t>Competitive price</a:t>
            </a:r>
          </a:p>
        </p:txBody>
      </p:sp>
      <p:sp>
        <p:nvSpPr>
          <p:cNvPr id="9" name="Rounded Rectangle 8"/>
          <p:cNvSpPr/>
          <p:nvPr/>
        </p:nvSpPr>
        <p:spPr>
          <a:xfrm>
            <a:off x="3356248" y="3659872"/>
            <a:ext cx="525658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b="1" dirty="0"/>
              <a:t>Innovative idea</a:t>
            </a:r>
          </a:p>
        </p:txBody>
      </p:sp>
      <p:sp>
        <p:nvSpPr>
          <p:cNvPr id="10" name="Rounded Rectangle 9"/>
          <p:cNvSpPr/>
          <p:nvPr/>
        </p:nvSpPr>
        <p:spPr>
          <a:xfrm>
            <a:off x="3356248" y="4398164"/>
            <a:ext cx="525658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b="1" dirty="0"/>
              <a:t>Internet </a:t>
            </a:r>
            <a:r>
              <a:rPr lang="en-IN" b="1" dirty="0" err="1"/>
              <a:t>acess</a:t>
            </a:r>
            <a:endParaRPr lang="en-IN" b="1" dirty="0"/>
          </a:p>
        </p:txBody>
      </p:sp>
    </p:spTree>
    <p:extLst>
      <p:ext uri="{BB962C8B-B14F-4D97-AF65-F5344CB8AC3E}">
        <p14:creationId xmlns:p14="http://schemas.microsoft.com/office/powerpoint/2010/main" val="5223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533400"/>
            <a:ext cx="5688632" cy="720080"/>
          </a:xfrm>
        </p:spPr>
        <p:txBody>
          <a:bodyPr>
            <a:noAutofit/>
          </a:bodyPr>
          <a:lstStyle/>
          <a:p>
            <a:r>
              <a:rPr lang="en-IN" sz="4400" dirty="0">
                <a:solidFill>
                  <a:schemeClr val="tx1"/>
                </a:solidFill>
              </a:rPr>
              <a:t>Keys to success:</a:t>
            </a:r>
          </a:p>
        </p:txBody>
      </p:sp>
      <p:sp>
        <p:nvSpPr>
          <p:cNvPr id="3" name="Subtitle 2"/>
          <p:cNvSpPr>
            <a:spLocks noGrp="1"/>
          </p:cNvSpPr>
          <p:nvPr>
            <p:ph type="subTitle" idx="1"/>
          </p:nvPr>
        </p:nvSpPr>
        <p:spPr>
          <a:xfrm>
            <a:off x="1752600" y="1752600"/>
            <a:ext cx="7010400" cy="3096344"/>
          </a:xfrm>
        </p:spPr>
        <p:txBody>
          <a:bodyPr>
            <a:normAutofit fontScale="85000" lnSpcReduction="10000"/>
          </a:bodyPr>
          <a:lstStyle/>
          <a:p>
            <a:pPr marL="342900" indent="-342900" algn="l">
              <a:buFont typeface="Wingdings" pitchFamily="2" charset="2"/>
              <a:buChar char="Ø"/>
            </a:pPr>
            <a:r>
              <a:rPr lang="en-IN" sz="2400" dirty="0">
                <a:solidFill>
                  <a:schemeClr val="tx1"/>
                </a:solidFill>
              </a:rPr>
              <a:t>Create a unique, innovative, entertaining menu.</a:t>
            </a:r>
          </a:p>
          <a:p>
            <a:pPr marL="342900" indent="-342900" algn="l">
              <a:buFont typeface="Wingdings" pitchFamily="2" charset="2"/>
              <a:buChar char="Ø"/>
            </a:pPr>
            <a:r>
              <a:rPr lang="en-IN" sz="2400" dirty="0">
                <a:solidFill>
                  <a:schemeClr val="tx1"/>
                </a:solidFill>
              </a:rPr>
              <a:t>We want to be on the safe side of the business.</a:t>
            </a:r>
          </a:p>
          <a:p>
            <a:pPr marL="342900" indent="-342900" algn="l">
              <a:buFont typeface="Wingdings" pitchFamily="2" charset="2"/>
              <a:buChar char="Ø"/>
            </a:pPr>
            <a:r>
              <a:rPr lang="en-IN" sz="2400" dirty="0">
                <a:solidFill>
                  <a:schemeClr val="tx1"/>
                </a:solidFill>
              </a:rPr>
              <a:t>Sell the products that are of the highest quality.</a:t>
            </a:r>
          </a:p>
          <a:p>
            <a:pPr marL="342900" indent="-342900" algn="l">
              <a:buFont typeface="Wingdings" pitchFamily="2" charset="2"/>
              <a:buChar char="Ø"/>
            </a:pPr>
            <a:r>
              <a:rPr lang="en-IN" sz="2400" dirty="0">
                <a:solidFill>
                  <a:schemeClr val="tx1"/>
                </a:solidFill>
              </a:rPr>
              <a:t>Try to provide 100% satisfaction to our customers.</a:t>
            </a:r>
          </a:p>
          <a:p>
            <a:pPr marL="342900" indent="-342900" algn="l">
              <a:buFont typeface="Wingdings" pitchFamily="2" charset="2"/>
              <a:buChar char="Ø"/>
            </a:pPr>
            <a:r>
              <a:rPr lang="en-IN" sz="2400" dirty="0">
                <a:solidFill>
                  <a:schemeClr val="tx1"/>
                </a:solidFill>
              </a:rPr>
              <a:t>Encourage the two most important values.</a:t>
            </a:r>
          </a:p>
          <a:p>
            <a:pPr marL="800100" lvl="1" indent="-342900" algn="l">
              <a:buFont typeface="Arial" pitchFamily="34" charset="0"/>
              <a:buChar char="•"/>
            </a:pPr>
            <a:r>
              <a:rPr lang="en-IN" sz="2000" b="1" u="sng" dirty="0"/>
              <a:t>Brand and image</a:t>
            </a:r>
          </a:p>
          <a:p>
            <a:pPr marL="342900" indent="-342900" algn="l">
              <a:buFont typeface="Wingdings" pitchFamily="2" charset="2"/>
              <a:buChar char="Ø"/>
            </a:pPr>
            <a:r>
              <a:rPr lang="en-IN" sz="2400" dirty="0">
                <a:solidFill>
                  <a:schemeClr val="tx1"/>
                </a:solidFill>
              </a:rPr>
              <a:t>Product good values of culture and business philosophy.</a:t>
            </a:r>
          </a:p>
        </p:txBody>
      </p:sp>
    </p:spTree>
    <p:extLst>
      <p:ext uri="{BB962C8B-B14F-4D97-AF65-F5344CB8AC3E}">
        <p14:creationId xmlns:p14="http://schemas.microsoft.com/office/powerpoint/2010/main" val="5223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52fa33-c2fd-4899-b25d-62743b503c80.jpeg"/>
          <p:cNvPicPr>
            <a:picLocks noChangeAspect="1"/>
          </p:cNvPicPr>
          <p:nvPr/>
        </p:nvPicPr>
        <p:blipFill>
          <a:blip r:embed="rId2"/>
          <a:stretch>
            <a:fillRect/>
          </a:stretch>
        </p:blipFill>
        <p:spPr>
          <a:xfrm>
            <a:off x="5468711" y="2971800"/>
            <a:ext cx="3599089" cy="2228850"/>
          </a:xfrm>
          <a:prstGeom prst="rect">
            <a:avLst/>
          </a:prstGeom>
          <a:ln>
            <a:noFill/>
          </a:ln>
          <a:effectLst>
            <a:softEdge rad="112500"/>
          </a:effectLst>
        </p:spPr>
      </p:pic>
      <p:sp>
        <p:nvSpPr>
          <p:cNvPr id="2" name="Title 1"/>
          <p:cNvSpPr>
            <a:spLocks noGrp="1"/>
          </p:cNvSpPr>
          <p:nvPr>
            <p:ph type="ctrTitle"/>
          </p:nvPr>
        </p:nvSpPr>
        <p:spPr>
          <a:xfrm>
            <a:off x="1676400" y="609600"/>
            <a:ext cx="3096344" cy="864095"/>
          </a:xfrm>
        </p:spPr>
        <p:txBody>
          <a:bodyPr>
            <a:normAutofit/>
          </a:bodyPr>
          <a:lstStyle/>
          <a:p>
            <a:r>
              <a:rPr lang="en-IN" dirty="0">
                <a:solidFill>
                  <a:schemeClr val="tx1"/>
                </a:solidFill>
              </a:rPr>
              <a:t>LICENCE:-</a:t>
            </a:r>
          </a:p>
        </p:txBody>
      </p:sp>
      <p:sp>
        <p:nvSpPr>
          <p:cNvPr id="3" name="Subtitle 2"/>
          <p:cNvSpPr>
            <a:spLocks noGrp="1"/>
          </p:cNvSpPr>
          <p:nvPr>
            <p:ph type="subTitle" idx="1"/>
          </p:nvPr>
        </p:nvSpPr>
        <p:spPr>
          <a:xfrm>
            <a:off x="2133600" y="1828800"/>
            <a:ext cx="8424936" cy="2880320"/>
          </a:xfrm>
        </p:spPr>
        <p:txBody>
          <a:bodyPr>
            <a:normAutofit/>
          </a:bodyPr>
          <a:lstStyle/>
          <a:p>
            <a:pPr marL="457200" indent="-457200" algn="just">
              <a:buFont typeface="Wingdings" pitchFamily="2" charset="2"/>
              <a:buChar char="q"/>
            </a:pPr>
            <a:r>
              <a:rPr lang="en-IN" dirty="0">
                <a:solidFill>
                  <a:schemeClr val="tx1"/>
                </a:solidFill>
              </a:rPr>
              <a:t>Fire safety certificate</a:t>
            </a:r>
          </a:p>
          <a:p>
            <a:pPr marL="457200" indent="-457200" algn="just">
              <a:buFont typeface="Wingdings" pitchFamily="2" charset="2"/>
              <a:buChar char="q"/>
            </a:pPr>
            <a:r>
              <a:rPr lang="en-IN" dirty="0">
                <a:solidFill>
                  <a:schemeClr val="tx1"/>
                </a:solidFill>
              </a:rPr>
              <a:t>Shop and Establishment Licence</a:t>
            </a:r>
          </a:p>
          <a:p>
            <a:pPr marL="457200" indent="-457200" algn="just">
              <a:buFont typeface="Wingdings" pitchFamily="2" charset="2"/>
              <a:buChar char="q"/>
            </a:pPr>
            <a:r>
              <a:rPr lang="en-IN" dirty="0">
                <a:solidFill>
                  <a:schemeClr val="tx1"/>
                </a:solidFill>
              </a:rPr>
              <a:t>NOC from RTO</a:t>
            </a:r>
          </a:p>
          <a:p>
            <a:pPr marL="457200" indent="-457200" algn="just">
              <a:buFont typeface="Wingdings" pitchFamily="2" charset="2"/>
              <a:buChar char="q"/>
            </a:pPr>
            <a:r>
              <a:rPr lang="en-IN" dirty="0">
                <a:solidFill>
                  <a:schemeClr val="tx1"/>
                </a:solidFill>
              </a:rPr>
              <a:t>NOC from municipal corporation</a:t>
            </a:r>
          </a:p>
          <a:p>
            <a:pPr marL="457200" indent="-457200" algn="just">
              <a:buFont typeface="Wingdings" pitchFamily="2" charset="2"/>
              <a:buChar char="q"/>
            </a:pPr>
            <a:r>
              <a:rPr lang="en-IN" dirty="0">
                <a:solidFill>
                  <a:schemeClr val="tx1"/>
                </a:solidFill>
              </a:rPr>
              <a:t>FASSI Mobile vendor’s licence</a:t>
            </a:r>
          </a:p>
          <a:p>
            <a:pPr marL="457200" indent="-457200" algn="just">
              <a:buFont typeface="Wingdings" pitchFamily="2" charset="2"/>
              <a:buChar char="q"/>
            </a:pPr>
            <a:r>
              <a:rPr lang="en-IN" dirty="0">
                <a:solidFill>
                  <a:schemeClr val="tx1"/>
                </a:solidFill>
              </a:rPr>
              <a:t>Kitchen insurance</a:t>
            </a:r>
          </a:p>
          <a:p>
            <a:endParaRPr lang="en-IN" dirty="0"/>
          </a:p>
          <a:p>
            <a:endParaRPr lang="en-IN" dirty="0"/>
          </a:p>
          <a:p>
            <a:endParaRPr lang="en-IN" dirty="0"/>
          </a:p>
        </p:txBody>
      </p:sp>
    </p:spTree>
    <p:extLst>
      <p:ext uri="{BB962C8B-B14F-4D97-AF65-F5344CB8AC3E}">
        <p14:creationId xmlns:p14="http://schemas.microsoft.com/office/powerpoint/2010/main" val="22473718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821</TotalTime>
  <Words>1117</Words>
  <Application>Microsoft Office PowerPoint</Application>
  <PresentationFormat>On-screen Show (4:3)</PresentationFormat>
  <Paragraphs>192</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Algerian</vt:lpstr>
      <vt:lpstr>Arial</vt:lpstr>
      <vt:lpstr>Arial Black</vt:lpstr>
      <vt:lpstr>Arial Narrow</vt:lpstr>
      <vt:lpstr>Century Schoolbook</vt:lpstr>
      <vt:lpstr>Times New Roman</vt:lpstr>
      <vt:lpstr>Wingdings</vt:lpstr>
      <vt:lpstr>Wingdings 2</vt:lpstr>
      <vt:lpstr>Oriel</vt:lpstr>
      <vt:lpstr>PowerPoint Presentation</vt:lpstr>
      <vt:lpstr>PowerPoint Presentation</vt:lpstr>
      <vt:lpstr>CONTAINS</vt:lpstr>
      <vt:lpstr>What is food truck business?</vt:lpstr>
      <vt:lpstr>Our Vision</vt:lpstr>
      <vt:lpstr>WHY I CHOOSE THIS TOPIC?</vt:lpstr>
      <vt:lpstr>PowerPoint Presentation</vt:lpstr>
      <vt:lpstr>Keys to success:</vt:lpstr>
      <vt:lpstr>LICENCE:-</vt:lpstr>
      <vt:lpstr>Product and Service Price</vt:lpstr>
      <vt:lpstr>RAW MATERIAL</vt:lpstr>
      <vt:lpstr>machinery</vt:lpstr>
      <vt:lpstr>INVESTMENT:-</vt:lpstr>
      <vt:lpstr>TARGETED CUSTOMER:-</vt:lpstr>
      <vt:lpstr>HOW TO ATTRACT CUSTOMERS TO MY FOOD TRUCK?</vt:lpstr>
      <vt:lpstr>PowerPoint Presentation</vt:lpstr>
      <vt:lpstr>Marketing Strategies</vt:lpstr>
      <vt:lpstr>Selecting Business Scale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MATHEMATICS DEPERMEN</dc:creator>
  <cp:lastModifiedBy>Ayan</cp:lastModifiedBy>
  <cp:revision>102</cp:revision>
  <dcterms:created xsi:type="dcterms:W3CDTF">2023-02-23T05:56:20Z</dcterms:created>
  <dcterms:modified xsi:type="dcterms:W3CDTF">2023-12-29T05:00:14Z</dcterms:modified>
</cp:coreProperties>
</file>